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01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71" r:id="rId30"/>
    <p:sldId id="272" r:id="rId31"/>
    <p:sldId id="287" r:id="rId32"/>
    <p:sldId id="288" r:id="rId33"/>
    <p:sldId id="273" r:id="rId34"/>
    <p:sldId id="274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300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539D"/>
    <a:srgbClr val="000000"/>
    <a:srgbClr val="CC0000"/>
    <a:srgbClr val="FFCC66"/>
    <a:srgbClr val="FFFF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284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430C8-5501-459A-B7B9-23073ECA6736}" type="datetimeFigureOut">
              <a:rPr lang="en-US" smtClean="0"/>
              <a:t>9/2/2014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44000-D26C-4616-9AC9-AA1D307922E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با الهام</a:t>
            </a:r>
            <a:r>
              <a:rPr lang="fa-IR" baseline="0" dirty="0" smtClean="0"/>
              <a:t> از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44000-D26C-4616-9AC9-AA1D307922E9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6153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kareer.ir/" TargetMode="Externa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58000"/>
            <a:chOff x="-2557721" y="0"/>
            <a:chExt cx="11701721" cy="7010400"/>
          </a:xfrm>
        </p:grpSpPr>
        <p:pic>
          <p:nvPicPr>
            <p:cNvPr id="8" name="Picture 2" descr="E:\minidars works\Axkade\Bruno-Yahoo-Mojito.jpg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6807200" y="0"/>
              <a:ext cx="2336800" cy="1752600"/>
            </a:xfrm>
            <a:prstGeom prst="rect">
              <a:avLst/>
            </a:prstGeom>
            <a:noFill/>
          </p:spPr>
        </p:pic>
        <p:pic>
          <p:nvPicPr>
            <p:cNvPr id="9" name="Picture 2" descr="E:\minidars works\pics\faq-banner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13415" r="19508"/>
            <a:stretch>
              <a:fillRect/>
            </a:stretch>
          </p:blipFill>
          <p:spPr bwMode="auto">
            <a:xfrm>
              <a:off x="4495800" y="0"/>
              <a:ext cx="2336800" cy="1752600"/>
            </a:xfrm>
            <a:prstGeom prst="rect">
              <a:avLst/>
            </a:prstGeom>
            <a:noFill/>
          </p:spPr>
        </p:pic>
        <p:pic>
          <p:nvPicPr>
            <p:cNvPr id="10" name="Picture 2" descr="E:\minidars works\pics\78634307.jp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r="11123"/>
            <a:stretch>
              <a:fillRect/>
            </a:stretch>
          </p:blipFill>
          <p:spPr bwMode="auto">
            <a:xfrm>
              <a:off x="2159001" y="0"/>
              <a:ext cx="2336799" cy="1752599"/>
            </a:xfrm>
            <a:prstGeom prst="rect">
              <a:avLst/>
            </a:prstGeom>
            <a:noFill/>
          </p:spPr>
        </p:pic>
        <p:pic>
          <p:nvPicPr>
            <p:cNvPr id="11" name="Picture 3" descr="E:\minidars works\pics\j0430636.jpg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t="3333" b="21667"/>
            <a:stretch>
              <a:fillRect/>
            </a:stretch>
          </p:blipFill>
          <p:spPr bwMode="auto">
            <a:xfrm>
              <a:off x="-152400" y="0"/>
              <a:ext cx="2336800" cy="1752600"/>
            </a:xfrm>
            <a:prstGeom prst="rect">
              <a:avLst/>
            </a:prstGeom>
            <a:noFill/>
          </p:spPr>
        </p:pic>
        <p:pic>
          <p:nvPicPr>
            <p:cNvPr id="12" name="Picture 2" descr="E:\minidars works\pics\IMG_0019.JP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r="1319" b="1325"/>
            <a:stretch>
              <a:fillRect/>
            </a:stretch>
          </p:blipFill>
          <p:spPr bwMode="auto">
            <a:xfrm>
              <a:off x="6807200" y="1752600"/>
              <a:ext cx="2336800" cy="1752600"/>
            </a:xfrm>
            <a:prstGeom prst="rect">
              <a:avLst/>
            </a:prstGeom>
            <a:noFill/>
          </p:spPr>
        </p:pic>
        <p:pic>
          <p:nvPicPr>
            <p:cNvPr id="13" name="Picture 2" descr="C:\Users\naseri\Desktop\1541303_orig.jpg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9559" r="2206"/>
            <a:stretch>
              <a:fillRect/>
            </a:stretch>
          </p:blipFill>
          <p:spPr bwMode="auto">
            <a:xfrm>
              <a:off x="4495800" y="1752600"/>
              <a:ext cx="2321266" cy="1752600"/>
            </a:xfrm>
            <a:prstGeom prst="rect">
              <a:avLst/>
            </a:prstGeom>
            <a:noFill/>
          </p:spPr>
        </p:pic>
        <p:pic>
          <p:nvPicPr>
            <p:cNvPr id="14" name="Picture 2" descr="C:\Users\naseri\Desktop\holiday-articleLarge.jpg"/>
            <p:cNvPicPr>
              <a:picLocks noChangeAspect="1" noChangeArrowheads="1"/>
            </p:cNvPicPr>
            <p:nvPr/>
          </p:nvPicPr>
          <p:blipFill>
            <a:blip r:embed="rId8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9696" r="12738"/>
            <a:stretch>
              <a:fillRect/>
            </a:stretch>
          </p:blipFill>
          <p:spPr bwMode="auto">
            <a:xfrm>
              <a:off x="2159000" y="1752600"/>
              <a:ext cx="2336800" cy="1752600"/>
            </a:xfrm>
            <a:prstGeom prst="rect">
              <a:avLst/>
            </a:prstGeom>
            <a:noFill/>
          </p:spPr>
        </p:pic>
        <p:pic>
          <p:nvPicPr>
            <p:cNvPr id="15" name="Picture 3" descr="C:\Users\naseri\Desktop\themix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-152400" y="1752600"/>
              <a:ext cx="2362199" cy="1776548"/>
            </a:xfrm>
            <a:prstGeom prst="rect">
              <a:avLst/>
            </a:prstGeom>
            <a:noFill/>
          </p:spPr>
        </p:pic>
        <p:pic>
          <p:nvPicPr>
            <p:cNvPr id="16" name="Picture 2" descr="C:\Users\naseri\Desktop\Business-man-at-desk-with-hand-drawn-charts-42454635.jpg"/>
            <p:cNvPicPr>
              <a:picLocks noChangeAspect="1" noChangeArrowheads="1"/>
            </p:cNvPicPr>
            <p:nvPr/>
          </p:nvPicPr>
          <p:blipFill>
            <a:blip r:embed="rId10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r="25409"/>
            <a:stretch>
              <a:fillRect/>
            </a:stretch>
          </p:blipFill>
          <p:spPr bwMode="auto">
            <a:xfrm>
              <a:off x="6807200" y="3505200"/>
              <a:ext cx="2336800" cy="1752600"/>
            </a:xfrm>
            <a:prstGeom prst="rect">
              <a:avLst/>
            </a:prstGeom>
            <a:noFill/>
          </p:spPr>
        </p:pic>
        <p:pic>
          <p:nvPicPr>
            <p:cNvPr id="17" name="Picture 2" descr="C:\Users\naseri\Desktop\cq5dam.web.1280.1280.jpe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r="11146"/>
            <a:stretch>
              <a:fillRect/>
            </a:stretch>
          </p:blipFill>
          <p:spPr bwMode="auto">
            <a:xfrm>
              <a:off x="4495800" y="3505200"/>
              <a:ext cx="2336800" cy="1752600"/>
            </a:xfrm>
            <a:prstGeom prst="rect">
              <a:avLst/>
            </a:prstGeom>
            <a:noFill/>
          </p:spPr>
        </p:pic>
        <p:pic>
          <p:nvPicPr>
            <p:cNvPr id="18" name="Picture 2" descr="C:\Users\naseri\Desktop\brand-manager.jpg"/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r="11111"/>
            <a:stretch>
              <a:fillRect/>
            </a:stretch>
          </p:blipFill>
          <p:spPr bwMode="auto">
            <a:xfrm>
              <a:off x="2159000" y="3505200"/>
              <a:ext cx="2336800" cy="1752600"/>
            </a:xfrm>
            <a:prstGeom prst="rect">
              <a:avLst/>
            </a:prstGeom>
            <a:noFill/>
          </p:spPr>
        </p:pic>
        <p:pic>
          <p:nvPicPr>
            <p:cNvPr id="19" name="Picture 2" descr="C:\Users\naseri\Desktop\ID-3220230-e1358519821465.jpg"/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11091"/>
            <a:stretch>
              <a:fillRect/>
            </a:stretch>
          </p:blipFill>
          <p:spPr bwMode="auto">
            <a:xfrm>
              <a:off x="-152400" y="3505200"/>
              <a:ext cx="2362200" cy="1771650"/>
            </a:xfrm>
            <a:prstGeom prst="rect">
              <a:avLst/>
            </a:prstGeom>
            <a:noFill/>
          </p:spPr>
        </p:pic>
        <p:pic>
          <p:nvPicPr>
            <p:cNvPr id="20" name="Picture 2" descr="E:\minidars works\pics\Nick.jpg"/>
            <p:cNvPicPr>
              <a:picLocks noChangeAspect="1" noChangeArrowheads="1"/>
            </p:cNvPicPr>
            <p:nvPr/>
          </p:nvPicPr>
          <p:blipFill>
            <a:blip r:embed="rId1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6791827" y="5257800"/>
              <a:ext cx="2352173" cy="1752599"/>
            </a:xfrm>
            <a:prstGeom prst="rect">
              <a:avLst/>
            </a:prstGeom>
            <a:noFill/>
          </p:spPr>
        </p:pic>
        <p:pic>
          <p:nvPicPr>
            <p:cNvPr id="21" name="Picture 2" descr="C:\Users\naseri\Desktop\Peggy.JPG"/>
            <p:cNvPicPr>
              <a:picLocks noChangeAspect="1" noChangeArrowheads="1"/>
            </p:cNvPicPr>
            <p:nvPr/>
          </p:nvPicPr>
          <p:blipFill>
            <a:blip r:embed="rId1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11111"/>
            <a:stretch>
              <a:fillRect/>
            </a:stretch>
          </p:blipFill>
          <p:spPr bwMode="auto">
            <a:xfrm>
              <a:off x="4495800" y="5257800"/>
              <a:ext cx="2336800" cy="1752600"/>
            </a:xfrm>
            <a:prstGeom prst="rect">
              <a:avLst/>
            </a:prstGeom>
            <a:noFill/>
          </p:spPr>
        </p:pic>
        <p:pic>
          <p:nvPicPr>
            <p:cNvPr id="22" name="Picture 2" descr="E:\minidars works\pics\graphic-designer.jpg"/>
            <p:cNvPicPr>
              <a:picLocks noChangeAspect="1" noChangeArrowheads="1"/>
            </p:cNvPicPr>
            <p:nvPr/>
          </p:nvPicPr>
          <p:blipFill>
            <a:blip r:embed="rId16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7680" r="3693"/>
            <a:stretch>
              <a:fillRect/>
            </a:stretch>
          </p:blipFill>
          <p:spPr bwMode="auto">
            <a:xfrm>
              <a:off x="2159000" y="5257800"/>
              <a:ext cx="2336800" cy="1752600"/>
            </a:xfrm>
            <a:prstGeom prst="rect">
              <a:avLst/>
            </a:prstGeom>
            <a:noFill/>
          </p:spPr>
        </p:pic>
        <p:pic>
          <p:nvPicPr>
            <p:cNvPr id="23" name="Picture 2" descr="C:\Users\naseri\Desktop\Job-Interview-3.jpg"/>
            <p:cNvPicPr>
              <a:picLocks noChangeAspect="1" noChangeArrowheads="1"/>
            </p:cNvPicPr>
            <p:nvPr/>
          </p:nvPicPr>
          <p:blipFill>
            <a:blip r:embed="rId17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11111"/>
            <a:stretch>
              <a:fillRect/>
            </a:stretch>
          </p:blipFill>
          <p:spPr bwMode="auto">
            <a:xfrm>
              <a:off x="-152400" y="5257800"/>
              <a:ext cx="2336800" cy="1752600"/>
            </a:xfrm>
            <a:prstGeom prst="rect">
              <a:avLst/>
            </a:prstGeom>
            <a:noFill/>
          </p:spPr>
        </p:pic>
        <p:pic>
          <p:nvPicPr>
            <p:cNvPr id="24" name="Picture 3" descr="C:\Users\naseri\Desktop\4-Expertise---Creative-Social-Media---Social-Media-Account-Manager-052312.jpg"/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-2557721" y="0"/>
              <a:ext cx="2405321" cy="1828800"/>
            </a:xfrm>
            <a:prstGeom prst="rect">
              <a:avLst/>
            </a:prstGeom>
            <a:noFill/>
          </p:spPr>
        </p:pic>
        <p:pic>
          <p:nvPicPr>
            <p:cNvPr id="25" name="Picture 2" descr="C:\Users\naseri\Desktop\dreamstime_5496991[1]BusManTie_1.jpg"/>
            <p:cNvPicPr>
              <a:picLocks noChangeAspect="1" noChangeArrowheads="1"/>
            </p:cNvPicPr>
            <p:nvPr/>
          </p:nvPicPr>
          <p:blipFill>
            <a:blip r:embed="rId19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11111"/>
            <a:stretch>
              <a:fillRect/>
            </a:stretch>
          </p:blipFill>
          <p:spPr bwMode="auto">
            <a:xfrm>
              <a:off x="-2557721" y="1752600"/>
              <a:ext cx="2443421" cy="1814513"/>
            </a:xfrm>
            <a:prstGeom prst="rect">
              <a:avLst/>
            </a:prstGeom>
            <a:noFill/>
          </p:spPr>
        </p:pic>
        <p:pic>
          <p:nvPicPr>
            <p:cNvPr id="26" name="Picture 2" descr="C:\Users\naseri\Desktop\students-whiteboarding-b1dd5b9dfe37bfb47573be475a3f125a.jpg"/>
            <p:cNvPicPr>
              <a:picLocks noChangeAspect="1" noChangeArrowheads="1"/>
            </p:cNvPicPr>
            <p:nvPr/>
          </p:nvPicPr>
          <p:blipFill>
            <a:blip r:embed="rId20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5187" r="5891"/>
            <a:stretch>
              <a:fillRect/>
            </a:stretch>
          </p:blipFill>
          <p:spPr bwMode="auto">
            <a:xfrm>
              <a:off x="-2557721" y="3505200"/>
              <a:ext cx="2405322" cy="1752600"/>
            </a:xfrm>
            <a:prstGeom prst="rect">
              <a:avLst/>
            </a:prstGeom>
            <a:noFill/>
          </p:spPr>
        </p:pic>
        <p:pic>
          <p:nvPicPr>
            <p:cNvPr id="27" name="Picture 2" descr="C:\Users\naseri\Desktop\istock_000015585365medium.jpg"/>
            <p:cNvPicPr>
              <a:picLocks noChangeAspect="1" noChangeArrowheads="1"/>
            </p:cNvPicPr>
            <p:nvPr/>
          </p:nvPicPr>
          <p:blipFill>
            <a:blip r:embed="rId21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 l="6661" r="4529"/>
            <a:stretch>
              <a:fillRect/>
            </a:stretch>
          </p:blipFill>
          <p:spPr bwMode="auto">
            <a:xfrm>
              <a:off x="-2557721" y="5257800"/>
              <a:ext cx="2400831" cy="1752600"/>
            </a:xfrm>
            <a:prstGeom prst="rect">
              <a:avLst/>
            </a:prstGeom>
            <a:noFill/>
          </p:spPr>
        </p:pic>
      </p:grpSp>
      <p:sp>
        <p:nvSpPr>
          <p:cNvPr id="32" name="Rounded Rectangle 31"/>
          <p:cNvSpPr/>
          <p:nvPr/>
        </p:nvSpPr>
        <p:spPr>
          <a:xfrm>
            <a:off x="4495800" y="5867400"/>
            <a:ext cx="4038600" cy="533400"/>
          </a:xfrm>
          <a:prstGeom prst="roundRect">
            <a:avLst>
              <a:gd name="adj" fmla="val 20530"/>
            </a:avLst>
          </a:prstGeom>
          <a:solidFill>
            <a:srgbClr val="61539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1539D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4495800" y="4572000"/>
            <a:ext cx="4038600" cy="1219200"/>
          </a:xfrm>
          <a:prstGeom prst="roundRect">
            <a:avLst>
              <a:gd name="adj" fmla="val 20530"/>
            </a:avLst>
          </a:prstGeom>
          <a:solidFill>
            <a:srgbClr val="61539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1539D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4495800" y="338048"/>
            <a:ext cx="4038600" cy="4191000"/>
          </a:xfrm>
          <a:prstGeom prst="roundRect">
            <a:avLst>
              <a:gd name="adj" fmla="val 9592"/>
            </a:avLst>
          </a:prstGeom>
          <a:solidFill>
            <a:srgbClr val="61539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61539D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81400" y="228600"/>
            <a:ext cx="48006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8000" b="1" dirty="0" smtClean="0">
                <a:solidFill>
                  <a:srgbClr val="FFFF00"/>
                </a:solidFill>
                <a:latin typeface="Adobe Arabic" pitchFamily="18" charset="-78"/>
                <a:cs typeface="B Titr" pitchFamily="2" charset="-78"/>
              </a:rPr>
              <a:t>20</a:t>
            </a:r>
            <a:r>
              <a:rPr lang="fa-IR" sz="4800" b="1" dirty="0" smtClean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fa-IR" sz="11500" b="1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گـزینه </a:t>
            </a:r>
          </a:p>
        </p:txBody>
      </p:sp>
      <p:sp>
        <p:nvSpPr>
          <p:cNvPr id="5" name="Rectangle 4"/>
          <p:cNvSpPr/>
          <p:nvPr/>
        </p:nvSpPr>
        <p:spPr>
          <a:xfrm>
            <a:off x="4724400" y="1414552"/>
            <a:ext cx="373050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b="1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جــــذاب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00600" y="2590800"/>
            <a:ext cx="359104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b="1" dirty="0" smtClean="0">
                <a:solidFill>
                  <a:srgbClr val="FFFF00"/>
                </a:solidFill>
                <a:latin typeface="Adobe Arabic" pitchFamily="18" charset="-78"/>
                <a:cs typeface="Adobe Arabic" pitchFamily="18" charset="-78"/>
              </a:rPr>
              <a:t>شـغـلــی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572000" y="5867400"/>
            <a:ext cx="396240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latin typeface="Adobe Arabic" pitchFamily="18" charset="-78"/>
                <a:cs typeface="B Yekan" pitchFamily="2" charset="-78"/>
              </a:rPr>
              <a:t>مهدی ناصری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72000" y="4572000"/>
            <a:ext cx="3886200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en-US" sz="4400" b="1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www.kareer.ir</a:t>
            </a:r>
            <a:endParaRPr lang="fa-IR" sz="4400" b="1" dirty="0" smtClean="0">
              <a:solidFill>
                <a:schemeClr val="bg1"/>
              </a:solidFill>
              <a:latin typeface="Adobe Arabic" pitchFamily="18" charset="-78"/>
              <a:cs typeface="Adobe Arabic" pitchFamily="18" charset="-78"/>
            </a:endParaRPr>
          </a:p>
          <a:p>
            <a:pPr algn="ctr" rtl="1"/>
            <a:r>
              <a:rPr lang="fa-IR" sz="2800" b="1" dirty="0" smtClean="0">
                <a:solidFill>
                  <a:srgbClr val="FFFF00"/>
                </a:solidFill>
                <a:latin typeface="Adobe Arabic" pitchFamily="18" charset="-78"/>
                <a:cs typeface="Adobe Arabic" pitchFamily="18" charset="-78"/>
              </a:rPr>
              <a:t>آکامی مهارت‌های حرفه‌ای</a:t>
            </a:r>
            <a:endParaRPr lang="en-US" sz="28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286000" y="4495800"/>
            <a:ext cx="4800600" cy="2133600"/>
          </a:xfrm>
          <a:prstGeom prst="roundRect">
            <a:avLst>
              <a:gd name="adj" fmla="val 8065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612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1"/>
            <a:endParaRPr lang="fa-IR" sz="1400" dirty="0" smtClean="0">
              <a:solidFill>
                <a:schemeClr val="tx1"/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انعطاف‌پذیری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سازماندهی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مدیریت زمان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اراده قوی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انرژی و شور و شوق زیاد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توجه بالا به جزئیات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28600"/>
            <a:ext cx="990600" cy="1066800"/>
          </a:xfrm>
          <a:prstGeom prst="ellipse">
            <a:avLst/>
          </a:prstGeom>
          <a:solidFill>
            <a:srgbClr val="FFFF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solidFill>
                  <a:srgbClr val="61539D"/>
                </a:solidFill>
                <a:cs typeface="B Homa" pitchFamily="2" charset="-78"/>
              </a:rPr>
              <a:t>3</a:t>
            </a:r>
            <a:endParaRPr lang="en-US" sz="6600" dirty="0">
              <a:solidFill>
                <a:srgbClr val="61539D"/>
              </a:solidFill>
              <a:cs typeface="B Homa" pitchFamily="2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0800000">
            <a:off x="2514600" y="2209800"/>
            <a:ext cx="4191000" cy="0"/>
          </a:xfrm>
          <a:prstGeom prst="line">
            <a:avLst/>
          </a:prstGeom>
          <a:ln w="28575" cmpd="thickThin">
            <a:solidFill>
              <a:srgbClr val="FFFF00"/>
            </a:solidFill>
            <a:prstDash val="dash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9800" y="13716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bg1"/>
                </a:solidFill>
                <a:cs typeface="B Homa" pitchFamily="2" charset="-78"/>
              </a:rPr>
              <a:t>مدیر رویداد</a:t>
            </a:r>
            <a:endParaRPr lang="en-US" sz="5400" dirty="0">
              <a:solidFill>
                <a:schemeClr val="bg1"/>
              </a:solidFill>
              <a:cs typeface="B Homa" pitchFamily="2" charset="-78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7128610" y="-101224"/>
            <a:ext cx="2121694" cy="3530224"/>
            <a:chOff x="7128610" y="-101224"/>
            <a:chExt cx="2121694" cy="3530224"/>
          </a:xfrm>
        </p:grpSpPr>
        <p:sp>
          <p:nvSpPr>
            <p:cNvPr id="13" name="Isosceles Triangle 12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8"/>
          <p:cNvGrpSpPr/>
          <p:nvPr/>
        </p:nvGrpSpPr>
        <p:grpSpPr>
          <a:xfrm rot="10800000">
            <a:off x="-93322" y="3447518"/>
            <a:ext cx="2121694" cy="3530224"/>
            <a:chOff x="7128610" y="-101224"/>
            <a:chExt cx="2121694" cy="3530224"/>
          </a:xfrm>
        </p:grpSpPr>
        <p:sp>
          <p:nvSpPr>
            <p:cNvPr id="20" name="Isosceles Triangle 19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533400" y="2438400"/>
            <a:ext cx="8001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وظیفه یک مدیر رویداد، برنامه‌ریزی و برگزاری رویدادهای بزرگی مانند کنفرانس‌ها، شوهای تجاری و مهمانی‌هاست.</a:t>
            </a: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آنها در بخش‌های عمومی، خصوصی و غیرانتفاعی کار کرده و می‌توانند با موسسات برگزاری مراسمات یا به صورت حرفه‌آزاد</a:t>
            </a:r>
            <a:r>
              <a:rPr lang="fa-IR" sz="2400" baseline="30000" dirty="0" smtClean="0">
                <a:solidFill>
                  <a:schemeClr val="bg1"/>
                </a:solidFill>
                <a:cs typeface="B Yekan" pitchFamily="2" charset="-78"/>
              </a:rPr>
              <a:t>*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کار کنند.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29000" y="4267200"/>
            <a:ext cx="2438400" cy="457200"/>
          </a:xfrm>
          <a:prstGeom prst="roundRect">
            <a:avLst/>
          </a:prstGeom>
          <a:solidFill>
            <a:srgbClr val="FFCC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rgbClr val="002060"/>
                </a:solidFill>
                <a:cs typeface="B Koodak" pitchFamily="2" charset="-78"/>
              </a:rPr>
              <a:t>ویژگی‌های شخصیتی</a:t>
            </a:r>
            <a:endParaRPr lang="en-US" sz="2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974577" y="6488668"/>
            <a:ext cx="11694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cs typeface="B Yekan" pitchFamily="2" charset="-78"/>
              </a:rPr>
              <a:t>*Freelancer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 descr="E:\minidars works\pics\j0430636.jpg"/>
          <p:cNvPicPr>
            <a:picLocks noChangeAspect="1" noChangeArrowheads="1"/>
          </p:cNvPicPr>
          <p:nvPr/>
        </p:nvPicPr>
        <p:blipFill>
          <a:blip r:embed="rId2" cstate="print"/>
          <a:srcRect t="3333" b="216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371600" y="5020270"/>
            <a:ext cx="77724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مد تنها در شهرهای بزرگ، سالن‌های مجلل و طراحی‌های فصلی نیست،</a:t>
            </a: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 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67200" y="5629870"/>
            <a:ext cx="48768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طراحی مد و لباس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کار کسانی چون ماست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200" y="6243935"/>
            <a:ext cx="41148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که واقعا این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صنعت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را می‌چرخانیم.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286000" y="4495800"/>
            <a:ext cx="4800600" cy="2133600"/>
          </a:xfrm>
          <a:prstGeom prst="roundRect">
            <a:avLst>
              <a:gd name="adj" fmla="val 8065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612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1"/>
            <a:endParaRPr lang="fa-IR" sz="1400" dirty="0" smtClean="0">
              <a:solidFill>
                <a:schemeClr val="tx1"/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ذوق هنری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آشنایی با مخاطب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شناخت روی مواد اولیه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فروتنی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کار تیمی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چشم‌انداز قوی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28600"/>
            <a:ext cx="990600" cy="1066800"/>
          </a:xfrm>
          <a:prstGeom prst="ellipse">
            <a:avLst/>
          </a:prstGeom>
          <a:solidFill>
            <a:srgbClr val="FFFF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solidFill>
                  <a:srgbClr val="61539D"/>
                </a:solidFill>
                <a:cs typeface="B Homa" pitchFamily="2" charset="-78"/>
              </a:rPr>
              <a:t>4</a:t>
            </a:r>
            <a:endParaRPr lang="en-US" sz="6600" dirty="0">
              <a:solidFill>
                <a:srgbClr val="61539D"/>
              </a:solidFill>
              <a:cs typeface="B Homa" pitchFamily="2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0800000">
            <a:off x="2514600" y="2209800"/>
            <a:ext cx="4191000" cy="0"/>
          </a:xfrm>
          <a:prstGeom prst="line">
            <a:avLst/>
          </a:prstGeom>
          <a:ln w="28575" cmpd="thickThin">
            <a:solidFill>
              <a:srgbClr val="FFFF00"/>
            </a:solidFill>
            <a:prstDash val="dash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9800" y="13716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bg1"/>
                </a:solidFill>
                <a:cs typeface="B Homa" pitchFamily="2" charset="-78"/>
              </a:rPr>
              <a:t>طراح مد</a:t>
            </a:r>
            <a:endParaRPr lang="en-US" sz="5400" dirty="0">
              <a:solidFill>
                <a:schemeClr val="bg1"/>
              </a:solidFill>
              <a:cs typeface="B Homa" pitchFamily="2" charset="-78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7128610" y="-101224"/>
            <a:ext cx="2121694" cy="3530224"/>
            <a:chOff x="7128610" y="-101224"/>
            <a:chExt cx="2121694" cy="3530224"/>
          </a:xfrm>
        </p:grpSpPr>
        <p:sp>
          <p:nvSpPr>
            <p:cNvPr id="13" name="Isosceles Triangle 12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8"/>
          <p:cNvGrpSpPr/>
          <p:nvPr/>
        </p:nvGrpSpPr>
        <p:grpSpPr>
          <a:xfrm rot="10800000">
            <a:off x="-93322" y="3447518"/>
            <a:ext cx="2121694" cy="3530224"/>
            <a:chOff x="7128610" y="-101224"/>
            <a:chExt cx="2121694" cy="3530224"/>
          </a:xfrm>
        </p:grpSpPr>
        <p:sp>
          <p:nvSpPr>
            <p:cNvPr id="20" name="Isosceles Triangle 19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14400" y="2438400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طراحی مد عبارت است از هنر استفاده از اصول زیبایی‌شناسی و ابزارهای تکنیکی برای طراحی لباس و لوازم جانبی . طراح مد کسی است که وجهه ظاهری انسان‌ها را زیبا می‌کند.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29000" y="4267200"/>
            <a:ext cx="2438400" cy="457200"/>
          </a:xfrm>
          <a:prstGeom prst="roundRect">
            <a:avLst/>
          </a:prstGeom>
          <a:solidFill>
            <a:srgbClr val="FFCC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rgbClr val="002060"/>
                </a:solidFill>
                <a:cs typeface="B Koodak" pitchFamily="2" charset="-78"/>
              </a:rPr>
              <a:t>ویژگی‌های شخصیتی</a:t>
            </a:r>
            <a:endParaRPr lang="en-US" sz="2000" dirty="0">
              <a:solidFill>
                <a:srgbClr val="002060"/>
              </a:solidFill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E:\minidars works\pics\IMG_0019.JPG"/>
          <p:cNvPicPr>
            <a:picLocks noChangeAspect="1" noChangeArrowheads="1"/>
          </p:cNvPicPr>
          <p:nvPr/>
        </p:nvPicPr>
        <p:blipFill>
          <a:blip r:embed="rId2" cstate="print"/>
          <a:srcRect r="1319" b="132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581400" y="5020270"/>
            <a:ext cx="55626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به نظر من غذاها به خودی خود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بسیار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زیبا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هستند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2200" y="5629870"/>
            <a:ext cx="67818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شما تنها باید توانیی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دیدن این زیبایی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را داشته باشید.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3800" y="6243935"/>
            <a:ext cx="54102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و بعد به عکاس کمک کنید تا آن را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ثبت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کند.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286000" y="4495800"/>
            <a:ext cx="4800600" cy="2133600"/>
          </a:xfrm>
          <a:prstGeom prst="roundRect">
            <a:avLst>
              <a:gd name="adj" fmla="val 8065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612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1"/>
            <a:endParaRPr lang="fa-IR" sz="1400" dirty="0" smtClean="0">
              <a:solidFill>
                <a:schemeClr val="tx1"/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درک دیداری بالا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دانش خوب در زمینه ارائه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تجربه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درک بالا از زیبایی بصری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آشنایی با ویژگی‌های غذا</a:t>
            </a:r>
          </a:p>
          <a:p>
            <a:pPr algn="ctr" rtl="1"/>
            <a:r>
              <a:rPr lang="fa-IR" smtClean="0">
                <a:solidFill>
                  <a:schemeClr val="tx1"/>
                </a:solidFill>
                <a:cs typeface="B Yekan" pitchFamily="2" charset="-78"/>
              </a:rPr>
              <a:t>درک خوب رنگ</a:t>
            </a:r>
            <a:endParaRPr lang="fa-IR" dirty="0" smtClean="0">
              <a:solidFill>
                <a:schemeClr val="tx1"/>
              </a:solidFill>
              <a:cs typeface="B Yekan" pitchFamily="2" charset="-78"/>
            </a:endParaRPr>
          </a:p>
        </p:txBody>
      </p:sp>
      <p:sp>
        <p:nvSpPr>
          <p:cNvPr id="4" name="Oval 3"/>
          <p:cNvSpPr/>
          <p:nvPr/>
        </p:nvSpPr>
        <p:spPr>
          <a:xfrm>
            <a:off x="4038600" y="228600"/>
            <a:ext cx="990600" cy="1066800"/>
          </a:xfrm>
          <a:prstGeom prst="ellipse">
            <a:avLst/>
          </a:prstGeom>
          <a:solidFill>
            <a:srgbClr val="FFFF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solidFill>
                  <a:srgbClr val="61539D"/>
                </a:solidFill>
                <a:cs typeface="B Homa" pitchFamily="2" charset="-78"/>
              </a:rPr>
              <a:t>5</a:t>
            </a:r>
            <a:endParaRPr lang="en-US" sz="6600" dirty="0">
              <a:solidFill>
                <a:srgbClr val="61539D"/>
              </a:solidFill>
              <a:cs typeface="B Homa" pitchFamily="2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0800000">
            <a:off x="2514600" y="2209800"/>
            <a:ext cx="4191000" cy="0"/>
          </a:xfrm>
          <a:prstGeom prst="line">
            <a:avLst/>
          </a:prstGeom>
          <a:ln w="28575" cmpd="thickThin">
            <a:solidFill>
              <a:srgbClr val="FFFF00"/>
            </a:solidFill>
            <a:prstDash val="dash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9800" y="13716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bg1"/>
                </a:solidFill>
                <a:cs typeface="B Homa" pitchFamily="2" charset="-78"/>
              </a:rPr>
              <a:t>آرایشگر غذا</a:t>
            </a:r>
            <a:endParaRPr lang="en-US" sz="5400" dirty="0">
              <a:solidFill>
                <a:schemeClr val="bg1"/>
              </a:solidFill>
              <a:cs typeface="B Homa" pitchFamily="2" charset="-78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7128610" y="-101224"/>
            <a:ext cx="2121694" cy="3530224"/>
            <a:chOff x="7128610" y="-101224"/>
            <a:chExt cx="2121694" cy="3530224"/>
          </a:xfrm>
        </p:grpSpPr>
        <p:sp>
          <p:nvSpPr>
            <p:cNvPr id="13" name="Isosceles Triangle 12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8"/>
          <p:cNvGrpSpPr/>
          <p:nvPr/>
        </p:nvGrpSpPr>
        <p:grpSpPr>
          <a:xfrm rot="10800000">
            <a:off x="-93322" y="3447518"/>
            <a:ext cx="2121694" cy="3530224"/>
            <a:chOff x="7128610" y="-101224"/>
            <a:chExt cx="2121694" cy="3530224"/>
          </a:xfrm>
        </p:grpSpPr>
        <p:sp>
          <p:nvSpPr>
            <p:cNvPr id="20" name="Isosceles Triangle 19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14400" y="2438400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آرایشگر غذا کسی است که  شکل و شمایل یک غذا را درست می‌کند تا به صورت جذابی در عکس‌های تبلیغاتی </a:t>
            </a: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نمایش داده شود.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29000" y="4267200"/>
            <a:ext cx="2438400" cy="457200"/>
          </a:xfrm>
          <a:prstGeom prst="roundRect">
            <a:avLst/>
          </a:prstGeom>
          <a:solidFill>
            <a:srgbClr val="FFCC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rgbClr val="002060"/>
                </a:solidFill>
                <a:cs typeface="B Koodak" pitchFamily="2" charset="-78"/>
              </a:rPr>
              <a:t>ویژگی‌های شخصیتی</a:t>
            </a:r>
            <a:endParaRPr lang="en-US" sz="2000" dirty="0">
              <a:solidFill>
                <a:srgbClr val="002060"/>
              </a:solidFill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naseri\Desktop\1541303_orig.jpg"/>
          <p:cNvPicPr>
            <a:picLocks noChangeAspect="1" noChangeArrowheads="1"/>
          </p:cNvPicPr>
          <p:nvPr/>
        </p:nvPicPr>
        <p:blipFill>
          <a:blip r:embed="rId2" cstate="print"/>
          <a:srcRect l="9559" r="2206"/>
          <a:stretch>
            <a:fillRect/>
          </a:stretch>
        </p:blipFill>
        <p:spPr bwMode="auto">
          <a:xfrm>
            <a:off x="0" y="0"/>
            <a:ext cx="9144000" cy="690389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228600"/>
            <a:ext cx="43434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طراحی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فرهنگ</a:t>
            </a: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را به وجود می‌آورد.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838200"/>
            <a:ext cx="43434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فرهنگ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ارزش‌ها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را شکل می‌دهد.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452265"/>
            <a:ext cx="33528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ارزش‌ها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آینده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را می‌سازند.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286000" y="4495800"/>
            <a:ext cx="4800600" cy="2133600"/>
          </a:xfrm>
          <a:prstGeom prst="roundRect">
            <a:avLst>
              <a:gd name="adj" fmla="val 8065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612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1"/>
            <a:endParaRPr lang="fa-IR" sz="1400" dirty="0" smtClean="0">
              <a:solidFill>
                <a:schemeClr val="tx1"/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انگیزش بالا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دارای شهود تصویری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شدیدا صادق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پرشور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عاشق چالش</a:t>
            </a:r>
          </a:p>
          <a:p>
            <a:pPr algn="ctr" rtl="1"/>
            <a:r>
              <a:rPr lang="fa-IR" smtClean="0">
                <a:solidFill>
                  <a:schemeClr val="tx1"/>
                </a:solidFill>
                <a:cs typeface="B Yekan" pitchFamily="2" charset="-78"/>
              </a:rPr>
              <a:t>مدیریت زمان</a:t>
            </a:r>
            <a:endParaRPr lang="fa-IR" dirty="0" smtClean="0">
              <a:solidFill>
                <a:schemeClr val="tx1"/>
              </a:solidFill>
              <a:cs typeface="B Yekan" pitchFamily="2" charset="-78"/>
            </a:endParaRPr>
          </a:p>
        </p:txBody>
      </p:sp>
      <p:sp>
        <p:nvSpPr>
          <p:cNvPr id="4" name="Oval 3"/>
          <p:cNvSpPr/>
          <p:nvPr/>
        </p:nvSpPr>
        <p:spPr>
          <a:xfrm>
            <a:off x="4038600" y="228600"/>
            <a:ext cx="990600" cy="1066800"/>
          </a:xfrm>
          <a:prstGeom prst="ellipse">
            <a:avLst/>
          </a:prstGeom>
          <a:solidFill>
            <a:srgbClr val="FFFF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solidFill>
                  <a:srgbClr val="61539D"/>
                </a:solidFill>
                <a:cs typeface="B Homa" pitchFamily="2" charset="-78"/>
              </a:rPr>
              <a:t>6</a:t>
            </a:r>
            <a:endParaRPr lang="en-US" sz="6600" dirty="0">
              <a:solidFill>
                <a:srgbClr val="61539D"/>
              </a:solidFill>
              <a:cs typeface="B Homa" pitchFamily="2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0800000">
            <a:off x="2514600" y="2209800"/>
            <a:ext cx="4191000" cy="0"/>
          </a:xfrm>
          <a:prstGeom prst="line">
            <a:avLst/>
          </a:prstGeom>
          <a:ln w="28575" cmpd="thickThin">
            <a:solidFill>
              <a:srgbClr val="FFFF00"/>
            </a:solidFill>
            <a:prstDash val="dash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9800" y="13716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bg1"/>
                </a:solidFill>
                <a:cs typeface="B Homa" pitchFamily="2" charset="-78"/>
              </a:rPr>
              <a:t>طراح گرافیک</a:t>
            </a:r>
            <a:endParaRPr lang="en-US" sz="5400" dirty="0">
              <a:solidFill>
                <a:schemeClr val="bg1"/>
              </a:solidFill>
              <a:cs typeface="B Homa" pitchFamily="2" charset="-78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7128610" y="-101224"/>
            <a:ext cx="2121694" cy="3530224"/>
            <a:chOff x="7128610" y="-101224"/>
            <a:chExt cx="2121694" cy="3530224"/>
          </a:xfrm>
        </p:grpSpPr>
        <p:sp>
          <p:nvSpPr>
            <p:cNvPr id="13" name="Isosceles Triangle 12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8"/>
          <p:cNvGrpSpPr/>
          <p:nvPr/>
        </p:nvGrpSpPr>
        <p:grpSpPr>
          <a:xfrm rot="10800000">
            <a:off x="-93322" y="3447518"/>
            <a:ext cx="2121694" cy="3530224"/>
            <a:chOff x="7128610" y="-101224"/>
            <a:chExt cx="2121694" cy="3530224"/>
          </a:xfrm>
        </p:grpSpPr>
        <p:sp>
          <p:nvSpPr>
            <p:cNvPr id="20" name="Isosceles Triangle 19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14400" y="2438400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طراحی گرافیک هنر ایجاد ارتباط، فرم‌سازی و حل مشکل از راه بکارگیری تایپ، فضا و تصاویر است. طراح گرافیک از روش‌های مختلفی برای خلق و ترکیب کلمات، نمادها و تصاویر استفاده می‌کند تا یک ارائه بصری تاثیرگذار از ایده‌ها و پیام‌ها بیافریند.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29000" y="4267200"/>
            <a:ext cx="2438400" cy="457200"/>
          </a:xfrm>
          <a:prstGeom prst="roundRect">
            <a:avLst/>
          </a:prstGeom>
          <a:solidFill>
            <a:srgbClr val="FFCC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rgbClr val="002060"/>
                </a:solidFill>
                <a:cs typeface="B Koodak" pitchFamily="2" charset="-78"/>
              </a:rPr>
              <a:t>ویژگی‌های شخصیتی</a:t>
            </a:r>
            <a:endParaRPr lang="en-US" sz="2000" dirty="0">
              <a:solidFill>
                <a:srgbClr val="002060"/>
              </a:solidFill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aseri\Desktop\holiday-articleLarge.jpg"/>
          <p:cNvPicPr>
            <a:picLocks noChangeAspect="1" noChangeArrowheads="1"/>
          </p:cNvPicPr>
          <p:nvPr/>
        </p:nvPicPr>
        <p:blipFill>
          <a:blip r:embed="rId2" cstate="print"/>
          <a:srcRect l="9696" r="1273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191000" y="4567535"/>
            <a:ext cx="49530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مشاوران تعطیلات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جادوگری</a:t>
            </a: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می‌کنند.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62400" y="5177135"/>
            <a:ext cx="51816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شما نخواهید فهمید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پشت پرده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چه خبر است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57800" y="5791200"/>
            <a:ext cx="38862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ولی به طور قطع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لذت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خواهید برد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286000" y="4495800"/>
            <a:ext cx="4800600" cy="2133600"/>
          </a:xfrm>
          <a:prstGeom prst="roundRect">
            <a:avLst>
              <a:gd name="adj" fmla="val 8065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612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1"/>
            <a:endParaRPr lang="fa-IR" sz="1400" dirty="0" smtClean="0">
              <a:solidFill>
                <a:schemeClr val="tx1"/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تکنیک‌های فروش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مهارت‌های خدمات مشتری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علاقه‌مند به گردشگری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فهم درست از کسب و کار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تسلط به زبان‌های رایج دنیا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شنونده خوب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28600"/>
            <a:ext cx="990600" cy="1066800"/>
          </a:xfrm>
          <a:prstGeom prst="ellipse">
            <a:avLst/>
          </a:prstGeom>
          <a:solidFill>
            <a:srgbClr val="FFFF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solidFill>
                  <a:srgbClr val="61539D"/>
                </a:solidFill>
                <a:cs typeface="B Homa" pitchFamily="2" charset="-78"/>
              </a:rPr>
              <a:t>7</a:t>
            </a:r>
            <a:endParaRPr lang="en-US" sz="6600" dirty="0">
              <a:solidFill>
                <a:srgbClr val="61539D"/>
              </a:solidFill>
              <a:cs typeface="B Homa" pitchFamily="2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0800000">
            <a:off x="2514600" y="2209800"/>
            <a:ext cx="4191000" cy="0"/>
          </a:xfrm>
          <a:prstGeom prst="line">
            <a:avLst/>
          </a:prstGeom>
          <a:ln w="28575" cmpd="thickThin">
            <a:solidFill>
              <a:srgbClr val="FFFF00"/>
            </a:solidFill>
            <a:prstDash val="dash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9800" y="13716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bg1"/>
                </a:solidFill>
                <a:cs typeface="B Homa" pitchFamily="2" charset="-78"/>
              </a:rPr>
              <a:t>مشاور تعطیلات</a:t>
            </a:r>
            <a:endParaRPr lang="en-US" sz="5400" dirty="0">
              <a:solidFill>
                <a:schemeClr val="bg1"/>
              </a:solidFill>
              <a:cs typeface="B Homa" pitchFamily="2" charset="-78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7128610" y="-101224"/>
            <a:ext cx="2121694" cy="3530224"/>
            <a:chOff x="7128610" y="-101224"/>
            <a:chExt cx="2121694" cy="3530224"/>
          </a:xfrm>
        </p:grpSpPr>
        <p:sp>
          <p:nvSpPr>
            <p:cNvPr id="13" name="Isosceles Triangle 12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8"/>
          <p:cNvGrpSpPr/>
          <p:nvPr/>
        </p:nvGrpSpPr>
        <p:grpSpPr>
          <a:xfrm rot="10800000">
            <a:off x="-93322" y="3447518"/>
            <a:ext cx="2121694" cy="3530224"/>
            <a:chOff x="7128610" y="-101224"/>
            <a:chExt cx="2121694" cy="3530224"/>
          </a:xfrm>
        </p:grpSpPr>
        <p:sp>
          <p:nvSpPr>
            <p:cNvPr id="20" name="Isosceles Triangle 19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14400" y="2438400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 مشاور تعطیلات یا عامل گردشگری کسی است که در حوزه صنعت گردشگری آموزش دیده است تا پیشنهادات و خدماتی را برای مشتریانی که به دنبال راه‌حل‌های سفر در تعطیلات، سفر برای کسب و کار یا سفر برای استراحت هستند، فراهم آورد.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29000" y="4267200"/>
            <a:ext cx="2438400" cy="457200"/>
          </a:xfrm>
          <a:prstGeom prst="roundRect">
            <a:avLst/>
          </a:prstGeom>
          <a:solidFill>
            <a:srgbClr val="FFCC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rgbClr val="002060"/>
                </a:solidFill>
                <a:cs typeface="B Koodak" pitchFamily="2" charset="-78"/>
              </a:rPr>
              <a:t>ویژگی‌های شخصیتی</a:t>
            </a:r>
            <a:endParaRPr lang="en-US" sz="2000" dirty="0">
              <a:solidFill>
                <a:srgbClr val="002060"/>
              </a:solidFill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C:\Users\naseri\Desktop\themi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7695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581400" y="5638800"/>
            <a:ext cx="5562600" cy="523220"/>
          </a:xfrm>
          <a:prstGeom prst="rect">
            <a:avLst/>
          </a:prstGeom>
          <a:solidFill>
            <a:srgbClr val="61539D"/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ما بسیار خوشحالیم که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دنیای دیجیتال</a:t>
            </a:r>
            <a:endParaRPr lang="en-US" sz="2800" dirty="0">
              <a:solidFill>
                <a:srgbClr val="FFFF00"/>
              </a:solidFill>
              <a:cs typeface="Dast Nevis" pitchFamily="66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2200" y="6248400"/>
            <a:ext cx="6781800" cy="523220"/>
          </a:xfrm>
          <a:prstGeom prst="rect">
            <a:avLst/>
          </a:prstGeom>
          <a:solidFill>
            <a:srgbClr val="61539D"/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چشم‌اندازی جدید برای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کسب و کارها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گشوده است.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nasseri\kareer works\booom\booom\images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7690" y="1600200"/>
            <a:ext cx="4215510" cy="289560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286000" y="4495800"/>
            <a:ext cx="4800600" cy="2133600"/>
          </a:xfrm>
          <a:prstGeom prst="roundRect">
            <a:avLst>
              <a:gd name="adj" fmla="val 8065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612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1"/>
            <a:endParaRPr lang="fa-IR" sz="1400" dirty="0" smtClean="0">
              <a:solidFill>
                <a:schemeClr val="tx1"/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دانش بازاریابی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اشتیاق به فناوری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مهارت‌های ارتباطی بالا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توانایی انجام چندین وظیفه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مهارت در درک مشتری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درک بالا از بازار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28600"/>
            <a:ext cx="990600" cy="1066800"/>
          </a:xfrm>
          <a:prstGeom prst="ellipse">
            <a:avLst/>
          </a:prstGeom>
          <a:solidFill>
            <a:srgbClr val="FFFF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61539D"/>
              </a:solidFill>
              <a:cs typeface="B Homa" pitchFamily="2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0800000">
            <a:off x="2514600" y="2209800"/>
            <a:ext cx="4191000" cy="0"/>
          </a:xfrm>
          <a:prstGeom prst="line">
            <a:avLst/>
          </a:prstGeom>
          <a:ln w="28575" cmpd="thickThin">
            <a:solidFill>
              <a:srgbClr val="FFFF00"/>
            </a:solidFill>
            <a:prstDash val="dash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295400" y="1371600"/>
            <a:ext cx="647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800" dirty="0" smtClean="0">
                <a:solidFill>
                  <a:schemeClr val="bg1"/>
                </a:solidFill>
                <a:cs typeface="B Homa" pitchFamily="2" charset="-78"/>
              </a:rPr>
              <a:t>متخصص بازاریابی دیجیتال</a:t>
            </a:r>
            <a:endParaRPr lang="en-US" sz="4800" dirty="0">
              <a:solidFill>
                <a:schemeClr val="bg1"/>
              </a:solidFill>
              <a:cs typeface="B Homa" pitchFamily="2" charset="-78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7128610" y="-101224"/>
            <a:ext cx="2121694" cy="3530224"/>
            <a:chOff x="7128610" y="-101224"/>
            <a:chExt cx="2121694" cy="3530224"/>
          </a:xfrm>
        </p:grpSpPr>
        <p:sp>
          <p:nvSpPr>
            <p:cNvPr id="13" name="Isosceles Triangle 12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8"/>
          <p:cNvGrpSpPr/>
          <p:nvPr/>
        </p:nvGrpSpPr>
        <p:grpSpPr>
          <a:xfrm rot="10800000">
            <a:off x="-93322" y="3447518"/>
            <a:ext cx="2121694" cy="3530224"/>
            <a:chOff x="7128610" y="-101224"/>
            <a:chExt cx="2121694" cy="3530224"/>
          </a:xfrm>
        </p:grpSpPr>
        <p:sp>
          <p:nvSpPr>
            <p:cNvPr id="20" name="Isosceles Triangle 19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14400" y="2438400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 متخصص بازارایابی آنلاین کسی است که باید با استفاده از تمام امکانات اینترنت و برنامه‌های کاربردی آن مانند وبسایت‌ها، شبکه‌های اجتماعی و برنامه‌های موبایل، برای سازمان‌ها مشتریان باوفا ایجاد کند.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29000" y="4267200"/>
            <a:ext cx="2438400" cy="457200"/>
          </a:xfrm>
          <a:prstGeom prst="roundRect">
            <a:avLst/>
          </a:prstGeom>
          <a:solidFill>
            <a:srgbClr val="FFCC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rgbClr val="002060"/>
                </a:solidFill>
                <a:cs typeface="B Koodak" pitchFamily="2" charset="-78"/>
              </a:rPr>
              <a:t>ویژگی‌های شخصیتی</a:t>
            </a:r>
            <a:endParaRPr lang="en-US" sz="2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22387" y="304800"/>
            <a:ext cx="69923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6000" dirty="0" smtClean="0">
                <a:solidFill>
                  <a:srgbClr val="61539D"/>
                </a:solidFill>
                <a:cs typeface="B Homa" pitchFamily="2" charset="-78"/>
              </a:rPr>
              <a:t>8</a:t>
            </a:r>
            <a:endParaRPr lang="en-US" sz="6000" dirty="0">
              <a:solidFill>
                <a:srgbClr val="61539D"/>
              </a:solidFill>
              <a:cs typeface="B Homa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naseri\Desktop\Business-man-at-desk-with-hand-drawn-charts-42454635.jpg"/>
          <p:cNvPicPr>
            <a:picLocks noChangeAspect="1" noChangeArrowheads="1"/>
          </p:cNvPicPr>
          <p:nvPr/>
        </p:nvPicPr>
        <p:blipFill>
          <a:blip r:embed="rId2" cstate="print"/>
          <a:srcRect r="2540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905000" y="304800"/>
            <a:ext cx="72390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زندگی آنلاین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انسان‌ها پر از اطلاعات و داده‌هایی شده است که 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2200" y="914400"/>
            <a:ext cx="67818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توسط میلیون‌ها نفر در سراسر دنیا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تولید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می‌شوند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67000" y="1528465"/>
            <a:ext cx="64770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بهتر نیست راهی برای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مدیریت بهینه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آنها پیدا کنیم؟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286000" y="4495800"/>
            <a:ext cx="4800600" cy="2133600"/>
          </a:xfrm>
          <a:prstGeom prst="roundRect">
            <a:avLst>
              <a:gd name="adj" fmla="val 8065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612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1"/>
            <a:endParaRPr lang="fa-IR" sz="1400" dirty="0" smtClean="0">
              <a:solidFill>
                <a:schemeClr val="tx1"/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دانش فنی پردازش داده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جستجوگر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سخت‌کوش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مشتاق به کشف رابطه‌های پنهان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فهم بالا از کسب و کار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عاشق  خلاقیت</a:t>
            </a:r>
          </a:p>
          <a:p>
            <a:pPr algn="ctr" rtl="1"/>
            <a:endParaRPr lang="fa-IR" dirty="0" smtClean="0">
              <a:solidFill>
                <a:schemeClr val="tx1"/>
              </a:solidFill>
              <a:cs typeface="B Yekan" pitchFamily="2" charset="-78"/>
            </a:endParaRPr>
          </a:p>
        </p:txBody>
      </p:sp>
      <p:sp>
        <p:nvSpPr>
          <p:cNvPr id="4" name="Oval 3"/>
          <p:cNvSpPr/>
          <p:nvPr/>
        </p:nvSpPr>
        <p:spPr>
          <a:xfrm>
            <a:off x="4038600" y="228600"/>
            <a:ext cx="990600" cy="1066800"/>
          </a:xfrm>
          <a:prstGeom prst="ellipse">
            <a:avLst/>
          </a:prstGeom>
          <a:solidFill>
            <a:srgbClr val="FFFF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61539D"/>
              </a:solidFill>
              <a:cs typeface="B Homa" pitchFamily="2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0800000">
            <a:off x="2514600" y="2209800"/>
            <a:ext cx="4191000" cy="0"/>
          </a:xfrm>
          <a:prstGeom prst="line">
            <a:avLst/>
          </a:prstGeom>
          <a:ln w="28575" cmpd="thickThin">
            <a:solidFill>
              <a:srgbClr val="FFFF00"/>
            </a:solidFill>
            <a:prstDash val="dash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9800" y="13716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bg1"/>
                </a:solidFill>
                <a:cs typeface="B Homa" pitchFamily="2" charset="-78"/>
              </a:rPr>
              <a:t>متخصص داده</a:t>
            </a:r>
            <a:endParaRPr lang="en-US" sz="5400" dirty="0">
              <a:solidFill>
                <a:schemeClr val="bg1"/>
              </a:solidFill>
              <a:cs typeface="B Homa" pitchFamily="2" charset="-78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7128610" y="-101224"/>
            <a:ext cx="2121694" cy="3530224"/>
            <a:chOff x="7128610" y="-101224"/>
            <a:chExt cx="2121694" cy="3530224"/>
          </a:xfrm>
        </p:grpSpPr>
        <p:sp>
          <p:nvSpPr>
            <p:cNvPr id="13" name="Isosceles Triangle 12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8"/>
          <p:cNvGrpSpPr/>
          <p:nvPr/>
        </p:nvGrpSpPr>
        <p:grpSpPr>
          <a:xfrm rot="10800000">
            <a:off x="-93322" y="3447518"/>
            <a:ext cx="2121694" cy="3530224"/>
            <a:chOff x="7128610" y="-101224"/>
            <a:chExt cx="2121694" cy="3530224"/>
          </a:xfrm>
        </p:grpSpPr>
        <p:sp>
          <p:nvSpPr>
            <p:cNvPr id="20" name="Isosceles Triangle 19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14400" y="2438400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متخصص داده کسی است که به سازمان‌ها کمک می‌کند تا درک درست و موثری از انبوه اطلاعات و داده‌ها دیجیتال موجود پیدا کنند. آنها داده‌ها را کاویده و راهی برای ارائه و استفاده از مفیدترین داده‌ها می‌یابند.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29000" y="4267200"/>
            <a:ext cx="2438400" cy="457200"/>
          </a:xfrm>
          <a:prstGeom prst="roundRect">
            <a:avLst/>
          </a:prstGeom>
          <a:solidFill>
            <a:srgbClr val="FFCC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rgbClr val="002060"/>
                </a:solidFill>
                <a:cs typeface="B Koodak" pitchFamily="2" charset="-78"/>
              </a:rPr>
              <a:t>ویژگی‌های شخصیتی</a:t>
            </a:r>
            <a:endParaRPr lang="en-US" sz="2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91316" y="304800"/>
            <a:ext cx="5613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6000" dirty="0" smtClean="0">
                <a:solidFill>
                  <a:srgbClr val="61539D"/>
                </a:solidFill>
                <a:cs typeface="B Homa" pitchFamily="2" charset="-78"/>
              </a:rPr>
              <a:t>9</a:t>
            </a:r>
            <a:endParaRPr lang="en-US" sz="6000" dirty="0">
              <a:solidFill>
                <a:srgbClr val="61539D"/>
              </a:solidFill>
              <a:cs typeface="B Homa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aseri\Desktop\cq5dam.web.1280.1280.jpeg"/>
          <p:cNvPicPr>
            <a:picLocks noChangeAspect="1" noChangeArrowheads="1"/>
          </p:cNvPicPr>
          <p:nvPr/>
        </p:nvPicPr>
        <p:blipFill>
          <a:blip r:embed="rId2" cstate="print"/>
          <a:srcRect r="1114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257800" y="5020270"/>
            <a:ext cx="38862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من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روزنامه‌نگار</a:t>
            </a: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شده‌ام تا بتوانم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7000" y="5629870"/>
            <a:ext cx="64770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تا جایی که می‌شود به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قلب تپنده جهان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نزدیک شوم.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286000" y="4495800"/>
            <a:ext cx="4800600" cy="2133600"/>
          </a:xfrm>
          <a:prstGeom prst="roundRect">
            <a:avLst>
              <a:gd name="adj" fmla="val 8065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612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1"/>
            <a:endParaRPr lang="fa-IR" sz="1400" dirty="0" smtClean="0">
              <a:solidFill>
                <a:schemeClr val="tx1"/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برنامه‌ریزی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تجربه‌پذیر با ذهنی باز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قصه‌گویی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مشارکت در گروه‌های اجتماعی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وبلاگ‌نویسی و تولید محتوی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ارزش‌آفرینی و دید کسب وکار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28600"/>
            <a:ext cx="990600" cy="1066800"/>
          </a:xfrm>
          <a:prstGeom prst="ellipse">
            <a:avLst/>
          </a:prstGeom>
          <a:solidFill>
            <a:srgbClr val="FFFF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61539D"/>
              </a:solidFill>
              <a:cs typeface="B Homa" pitchFamily="2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0800000">
            <a:off x="2514600" y="2209800"/>
            <a:ext cx="4191000" cy="0"/>
          </a:xfrm>
          <a:prstGeom prst="line">
            <a:avLst/>
          </a:prstGeom>
          <a:ln w="28575" cmpd="thickThin">
            <a:solidFill>
              <a:srgbClr val="FFFF00"/>
            </a:solidFill>
            <a:prstDash val="dash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9800" y="13716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bg1"/>
                </a:solidFill>
                <a:cs typeface="B Homa" pitchFamily="2" charset="-78"/>
              </a:rPr>
              <a:t>روزنامه‌نگار</a:t>
            </a:r>
            <a:endParaRPr lang="en-US" sz="5400" dirty="0">
              <a:solidFill>
                <a:schemeClr val="bg1"/>
              </a:solidFill>
              <a:cs typeface="B Homa" pitchFamily="2" charset="-78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7128610" y="-101224"/>
            <a:ext cx="2121694" cy="3530224"/>
            <a:chOff x="7128610" y="-101224"/>
            <a:chExt cx="2121694" cy="3530224"/>
          </a:xfrm>
        </p:grpSpPr>
        <p:sp>
          <p:nvSpPr>
            <p:cNvPr id="13" name="Isosceles Triangle 12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8"/>
          <p:cNvGrpSpPr/>
          <p:nvPr/>
        </p:nvGrpSpPr>
        <p:grpSpPr>
          <a:xfrm rot="10800000">
            <a:off x="-93322" y="3447518"/>
            <a:ext cx="2121694" cy="3530224"/>
            <a:chOff x="7128610" y="-101224"/>
            <a:chExt cx="2121694" cy="3530224"/>
          </a:xfrm>
        </p:grpSpPr>
        <p:sp>
          <p:nvSpPr>
            <p:cNvPr id="20" name="Isosceles Triangle 19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14400" y="2438400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 روزنامه‌نگار اخبار و اطلاعات را گردآوری کرده، آنها را در قالب خبری نوشته و منتشر می‌کند.  روزنامه‌نگار تعیین می‌کند مردم از چه زاویه دیدی باید به حقایق و رخدادها نگاه کنند.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29000" y="4267200"/>
            <a:ext cx="2438400" cy="457200"/>
          </a:xfrm>
          <a:prstGeom prst="roundRect">
            <a:avLst/>
          </a:prstGeom>
          <a:solidFill>
            <a:srgbClr val="FFCC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rgbClr val="002060"/>
                </a:solidFill>
                <a:cs typeface="B Koodak" pitchFamily="2" charset="-78"/>
              </a:rPr>
              <a:t>ویژگی‌های شخصیتی</a:t>
            </a:r>
            <a:endParaRPr lang="en-US" sz="2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97541" y="304800"/>
            <a:ext cx="7489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6000" dirty="0" smtClean="0">
                <a:solidFill>
                  <a:srgbClr val="61539D"/>
                </a:solidFill>
                <a:cs typeface="B Homa" pitchFamily="2" charset="-78"/>
              </a:rPr>
              <a:t>10</a:t>
            </a:r>
            <a:endParaRPr lang="en-US" sz="6000" dirty="0">
              <a:solidFill>
                <a:srgbClr val="61539D"/>
              </a:solidFill>
              <a:cs typeface="B Homa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naseri\Desktop\brand-manager.jpg"/>
          <p:cNvPicPr>
            <a:picLocks noChangeAspect="1" noChangeArrowheads="1"/>
          </p:cNvPicPr>
          <p:nvPr/>
        </p:nvPicPr>
        <p:blipFill>
          <a:blip r:embed="rId2" cstate="print"/>
          <a:srcRect r="1111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495800" y="5648980"/>
            <a:ext cx="46482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برند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چیزی فراتر از یک نام و لوگو است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86200" y="6258580"/>
            <a:ext cx="52578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برند یعنی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محصول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به اضافه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حسی خوب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286000" y="4495800"/>
            <a:ext cx="4800600" cy="2133600"/>
          </a:xfrm>
          <a:prstGeom prst="roundRect">
            <a:avLst>
              <a:gd name="adj" fmla="val 8065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612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1"/>
            <a:endParaRPr lang="fa-IR" sz="1400" dirty="0" smtClean="0">
              <a:solidFill>
                <a:schemeClr val="tx1"/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مهارت‌های طراحی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خلاقیت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جستجوگر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ارتباط با مشتریان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درک بالا از بازار و رقبا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درک از کسب و کار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28600"/>
            <a:ext cx="990600" cy="1066800"/>
          </a:xfrm>
          <a:prstGeom prst="ellipse">
            <a:avLst/>
          </a:prstGeom>
          <a:solidFill>
            <a:srgbClr val="FFFF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61539D"/>
              </a:solidFill>
              <a:cs typeface="B Homa" pitchFamily="2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0800000">
            <a:off x="2514600" y="2209800"/>
            <a:ext cx="4191000" cy="0"/>
          </a:xfrm>
          <a:prstGeom prst="line">
            <a:avLst/>
          </a:prstGeom>
          <a:ln w="28575" cmpd="thickThin">
            <a:solidFill>
              <a:srgbClr val="FFFF00"/>
            </a:solidFill>
            <a:prstDash val="dash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9800" y="13716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bg1"/>
                </a:solidFill>
                <a:cs typeface="B Homa" pitchFamily="2" charset="-78"/>
              </a:rPr>
              <a:t>مدیر برند</a:t>
            </a:r>
            <a:endParaRPr lang="en-US" sz="5400" dirty="0">
              <a:solidFill>
                <a:schemeClr val="bg1"/>
              </a:solidFill>
              <a:cs typeface="B Homa" pitchFamily="2" charset="-78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7128610" y="-101224"/>
            <a:ext cx="2121694" cy="3530224"/>
            <a:chOff x="7128610" y="-101224"/>
            <a:chExt cx="2121694" cy="3530224"/>
          </a:xfrm>
        </p:grpSpPr>
        <p:sp>
          <p:nvSpPr>
            <p:cNvPr id="13" name="Isosceles Triangle 12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8"/>
          <p:cNvGrpSpPr/>
          <p:nvPr/>
        </p:nvGrpSpPr>
        <p:grpSpPr>
          <a:xfrm rot="10800000">
            <a:off x="-93322" y="3447518"/>
            <a:ext cx="2121694" cy="3530224"/>
            <a:chOff x="7128610" y="-101224"/>
            <a:chExt cx="2121694" cy="3530224"/>
          </a:xfrm>
        </p:grpSpPr>
        <p:sp>
          <p:nvSpPr>
            <p:cNvPr id="20" name="Isosceles Triangle 19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14400" y="2438400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مدیر برند در یک سازمان وظیفه ایجاد یکپارچگی بین جنبه‌های مختلف ارائه یک محصول را در بین مردم دارد به نحوی که این شناخت و درک از محصول منجر به افزایش فروش آن محصول گردد.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29000" y="4267200"/>
            <a:ext cx="2438400" cy="457200"/>
          </a:xfrm>
          <a:prstGeom prst="roundRect">
            <a:avLst/>
          </a:prstGeom>
          <a:solidFill>
            <a:srgbClr val="FFCC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rgbClr val="002060"/>
                </a:solidFill>
                <a:cs typeface="B Koodak" pitchFamily="2" charset="-78"/>
              </a:rPr>
              <a:t>ویژگی‌های شخصیتی</a:t>
            </a:r>
            <a:endParaRPr lang="en-US" sz="2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45631" y="304800"/>
            <a:ext cx="65274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6000" dirty="0" smtClean="0">
                <a:solidFill>
                  <a:srgbClr val="61539D"/>
                </a:solidFill>
                <a:cs typeface="B Homa" pitchFamily="2" charset="-78"/>
              </a:rPr>
              <a:t>11</a:t>
            </a:r>
            <a:endParaRPr lang="en-US" sz="6000" dirty="0">
              <a:solidFill>
                <a:srgbClr val="61539D"/>
              </a:solidFill>
              <a:cs typeface="B Homa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naseri\Desktop\ID-3220230-e1358519821465.jpg"/>
          <p:cNvPicPr>
            <a:picLocks noChangeAspect="1" noChangeArrowheads="1"/>
          </p:cNvPicPr>
          <p:nvPr/>
        </p:nvPicPr>
        <p:blipFill>
          <a:blip r:embed="rId2" cstate="print"/>
          <a:srcRect l="1109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257800" y="5020270"/>
            <a:ext cx="38862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من یک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خبرخوان</a:t>
            </a: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شدم تا 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7000" y="5629870"/>
            <a:ext cx="64770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برای دریافت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اطلاعات و اخبار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به روزنامه‌ها اکتفا نکنم.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286000" y="4495800"/>
            <a:ext cx="4800600" cy="2133600"/>
          </a:xfrm>
          <a:prstGeom prst="roundRect">
            <a:avLst>
              <a:gd name="adj" fmla="val 8065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612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1"/>
            <a:endParaRPr lang="fa-IR" sz="1400" dirty="0" smtClean="0">
              <a:solidFill>
                <a:schemeClr val="tx1"/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دانش‌پذیر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اعتماد به نفس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اشتیاق و علاقه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توانایی ارائه مطلب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متقاعدسازی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مهارت‌های خوب ارتباطات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28600"/>
            <a:ext cx="990600" cy="1066800"/>
          </a:xfrm>
          <a:prstGeom prst="ellipse">
            <a:avLst/>
          </a:prstGeom>
          <a:solidFill>
            <a:srgbClr val="FFFF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61539D"/>
              </a:solidFill>
              <a:cs typeface="B Homa" pitchFamily="2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0800000">
            <a:off x="2514600" y="2209800"/>
            <a:ext cx="4191000" cy="0"/>
          </a:xfrm>
          <a:prstGeom prst="line">
            <a:avLst/>
          </a:prstGeom>
          <a:ln w="28575" cmpd="thickThin">
            <a:solidFill>
              <a:srgbClr val="FFFF00"/>
            </a:solidFill>
            <a:prstDash val="dash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9800" y="13716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bg1"/>
                </a:solidFill>
                <a:cs typeface="B Homa" pitchFamily="2" charset="-78"/>
              </a:rPr>
              <a:t>خبرخوان</a:t>
            </a:r>
            <a:endParaRPr lang="en-US" sz="5400" dirty="0">
              <a:solidFill>
                <a:schemeClr val="bg1"/>
              </a:solidFill>
              <a:cs typeface="B Homa" pitchFamily="2" charset="-78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7128610" y="-101224"/>
            <a:ext cx="2121694" cy="3530224"/>
            <a:chOff x="7128610" y="-101224"/>
            <a:chExt cx="2121694" cy="3530224"/>
          </a:xfrm>
        </p:grpSpPr>
        <p:sp>
          <p:nvSpPr>
            <p:cNvPr id="13" name="Isosceles Triangle 12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8"/>
          <p:cNvGrpSpPr/>
          <p:nvPr/>
        </p:nvGrpSpPr>
        <p:grpSpPr>
          <a:xfrm rot="10800000">
            <a:off x="-93322" y="3447518"/>
            <a:ext cx="2121694" cy="3530224"/>
            <a:chOff x="7128610" y="-101224"/>
            <a:chExt cx="2121694" cy="3530224"/>
          </a:xfrm>
        </p:grpSpPr>
        <p:sp>
          <p:nvSpPr>
            <p:cNvPr id="20" name="Isosceles Triangle 19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14400" y="2438400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 خبرخوان کسی است که اخبار منتشر شده را خوانده و آنها را برای انتشار در یک مدیای دیگر مانند تلویزیون، رادیو و یا اینترنت  آماده می‌کند.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29000" y="4267200"/>
            <a:ext cx="2438400" cy="457200"/>
          </a:xfrm>
          <a:prstGeom prst="roundRect">
            <a:avLst/>
          </a:prstGeom>
          <a:solidFill>
            <a:srgbClr val="FFCC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rgbClr val="002060"/>
                </a:solidFill>
                <a:cs typeface="B Koodak" pitchFamily="2" charset="-78"/>
              </a:rPr>
              <a:t>ویژگی‌های شخصیتی</a:t>
            </a:r>
            <a:endParaRPr lang="en-US" sz="2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93533" y="304800"/>
            <a:ext cx="75693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6000" dirty="0" smtClean="0">
                <a:solidFill>
                  <a:srgbClr val="61539D"/>
                </a:solidFill>
                <a:cs typeface="B Homa" pitchFamily="2" charset="-78"/>
              </a:rPr>
              <a:t>12</a:t>
            </a:r>
            <a:endParaRPr lang="en-US" sz="6000" dirty="0">
              <a:solidFill>
                <a:srgbClr val="61539D"/>
              </a:solidFill>
              <a:cs typeface="B Homa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minidars works\pics\Nic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204158" cy="6857999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876800" y="5420380"/>
            <a:ext cx="43434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عکس‌ها دری رو به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گذشته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باز می‌کنند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81400" y="6029980"/>
            <a:ext cx="56388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و در عین حال امکان دیدن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آینده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را مهیا می‌کنند.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2667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33400" y="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7200" b="1" dirty="0" smtClean="0">
                <a:solidFill>
                  <a:srgbClr val="61539D"/>
                </a:solidFill>
                <a:latin typeface="Adobe Arabic" pitchFamily="18" charset="-78"/>
                <a:cs typeface="Adobe Arabic" pitchFamily="18" charset="-78"/>
              </a:rPr>
              <a:t>آنچه را که</a:t>
            </a:r>
            <a:r>
              <a:rPr lang="en-US" sz="7200" b="1" dirty="0" smtClean="0">
                <a:solidFill>
                  <a:srgbClr val="61539D"/>
                </a:solidFill>
                <a:latin typeface="Adobe Arabic" pitchFamily="18" charset="-78"/>
                <a:cs typeface="Adobe Arabic" pitchFamily="18" charset="-78"/>
              </a:rPr>
              <a:t> </a:t>
            </a:r>
            <a:r>
              <a:rPr lang="fa-IR" sz="7200" b="1" dirty="0" smtClean="0">
                <a:solidFill>
                  <a:srgbClr val="61539D"/>
                </a:solidFill>
                <a:latin typeface="Adobe Arabic" pitchFamily="18" charset="-78"/>
                <a:cs typeface="Adobe Arabic" pitchFamily="18" charset="-78"/>
              </a:rPr>
              <a:t>عاشقــش هستید</a:t>
            </a:r>
            <a:endParaRPr lang="en-US" sz="1200" dirty="0">
              <a:solidFill>
                <a:srgbClr val="61539D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097340"/>
            <a:ext cx="7391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9600" dirty="0" smtClean="0">
                <a:cs typeface="12   Yagut_shsmrt" pitchFamily="2" charset="-78"/>
              </a:rPr>
              <a:t>کشــف  کـنـید</a:t>
            </a:r>
            <a:endParaRPr lang="en-US" sz="9600" dirty="0">
              <a:cs typeface="12   Yagut_shsmrt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6800" y="3406914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آیا زمان‌های سختی را برای تصمیم‌گیری در مورد مسیر شغلی خود سپری کرده‌اید؟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66800" y="4397514"/>
            <a:ext cx="6934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برای کمک به شما در جستجوی شغل، لیستی از 20 شغل جذابی را که شاید برخی از آنها را تا به حال نشنیده باشید، ارائه می‌دهیم.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648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Dast Nevis" pitchFamily="66" charset="-78"/>
              </a:rPr>
              <a:t>شاید شما برای یکی از این شغل‌ها ساخته شده باشید...</a:t>
            </a:r>
            <a:endParaRPr lang="en-US" sz="2800" dirty="0">
              <a:solidFill>
                <a:schemeClr val="bg1"/>
              </a:solidFill>
              <a:cs typeface="Dast Nevis" pitchFamily="66" charset="-78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295400" y="5638800"/>
            <a:ext cx="65532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295400" y="6172200"/>
            <a:ext cx="655320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848600" y="5638800"/>
            <a:ext cx="1295400" cy="0"/>
          </a:xfrm>
          <a:prstGeom prst="line">
            <a:avLst/>
          </a:prstGeom>
          <a:ln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848600" y="6172200"/>
            <a:ext cx="1295400" cy="0"/>
          </a:xfrm>
          <a:prstGeom prst="line">
            <a:avLst/>
          </a:prstGeom>
          <a:ln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0" y="5638800"/>
            <a:ext cx="1295400" cy="0"/>
          </a:xfrm>
          <a:prstGeom prst="line">
            <a:avLst/>
          </a:prstGeom>
          <a:ln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0" y="6172200"/>
            <a:ext cx="1295400" cy="0"/>
          </a:xfrm>
          <a:prstGeom prst="line">
            <a:avLst/>
          </a:prstGeom>
          <a:ln>
            <a:solidFill>
              <a:srgbClr val="FFFF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286000" y="4495800"/>
            <a:ext cx="4800600" cy="2133600"/>
          </a:xfrm>
          <a:prstGeom prst="roundRect">
            <a:avLst>
              <a:gd name="adj" fmla="val 8065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612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1"/>
            <a:endParaRPr lang="fa-IR" sz="1400" dirty="0" smtClean="0">
              <a:solidFill>
                <a:schemeClr val="tx1"/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صبر و حوصله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تصویرسازی خلاق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سخت کوش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خوشحال کردن مردم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انعطاف‌پذیر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مجهز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28600"/>
            <a:ext cx="990600" cy="1066800"/>
          </a:xfrm>
          <a:prstGeom prst="ellipse">
            <a:avLst/>
          </a:prstGeom>
          <a:solidFill>
            <a:srgbClr val="FFFF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61539D"/>
              </a:solidFill>
              <a:cs typeface="B Homa" pitchFamily="2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0800000">
            <a:off x="2514600" y="2209800"/>
            <a:ext cx="4191000" cy="0"/>
          </a:xfrm>
          <a:prstGeom prst="line">
            <a:avLst/>
          </a:prstGeom>
          <a:ln w="28575" cmpd="thickThin">
            <a:solidFill>
              <a:srgbClr val="FFFF00"/>
            </a:solidFill>
            <a:prstDash val="dash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9800" y="13716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bg1"/>
                </a:solidFill>
                <a:cs typeface="B Homa" pitchFamily="2" charset="-78"/>
              </a:rPr>
              <a:t>عکاس</a:t>
            </a:r>
            <a:endParaRPr lang="en-US" sz="5400" dirty="0">
              <a:solidFill>
                <a:schemeClr val="bg1"/>
              </a:solidFill>
              <a:cs typeface="B Homa" pitchFamily="2" charset="-78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7128610" y="-101224"/>
            <a:ext cx="2121694" cy="3530224"/>
            <a:chOff x="7128610" y="-101224"/>
            <a:chExt cx="2121694" cy="3530224"/>
          </a:xfrm>
        </p:grpSpPr>
        <p:sp>
          <p:nvSpPr>
            <p:cNvPr id="13" name="Isosceles Triangle 12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8"/>
          <p:cNvGrpSpPr/>
          <p:nvPr/>
        </p:nvGrpSpPr>
        <p:grpSpPr>
          <a:xfrm rot="10800000">
            <a:off x="-93322" y="3447518"/>
            <a:ext cx="2121694" cy="3530224"/>
            <a:chOff x="7128610" y="-101224"/>
            <a:chExt cx="2121694" cy="3530224"/>
          </a:xfrm>
        </p:grpSpPr>
        <p:sp>
          <p:nvSpPr>
            <p:cNvPr id="20" name="Isosceles Triangle 19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14400" y="2438400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عکاسی یک هنر، یک علم و یک تکنیک برای زنده نگه داشتن تصاویر است. یک عکاس با ثبت تصاویر و انتشار آنها درآمد به دست می‌آورد.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29000" y="4267200"/>
            <a:ext cx="2438400" cy="457200"/>
          </a:xfrm>
          <a:prstGeom prst="roundRect">
            <a:avLst/>
          </a:prstGeom>
          <a:solidFill>
            <a:srgbClr val="FFCC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rgbClr val="002060"/>
                </a:solidFill>
                <a:cs typeface="B Koodak" pitchFamily="2" charset="-78"/>
              </a:rPr>
              <a:t>ویژگی‌های شخصیتی</a:t>
            </a:r>
            <a:endParaRPr lang="en-US" sz="2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07772" y="304800"/>
            <a:ext cx="92846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6000" dirty="0" smtClean="0">
                <a:solidFill>
                  <a:srgbClr val="61539D"/>
                </a:solidFill>
                <a:cs typeface="B Homa" pitchFamily="2" charset="-78"/>
              </a:rPr>
              <a:t>13</a:t>
            </a:r>
            <a:endParaRPr lang="en-US" sz="6000" dirty="0">
              <a:solidFill>
                <a:srgbClr val="61539D"/>
              </a:solidFill>
              <a:cs typeface="B Homa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naseri\Desktop\Peggy.JPG"/>
          <p:cNvPicPr>
            <a:picLocks noChangeAspect="1" noChangeArrowheads="1"/>
          </p:cNvPicPr>
          <p:nvPr/>
        </p:nvPicPr>
        <p:blipFill>
          <a:blip r:embed="rId2" cstate="print"/>
          <a:srcRect l="1111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876800" y="5020270"/>
            <a:ext cx="42672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من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داستان‌ها</a:t>
            </a: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را طوری نقل می‌کنم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67000" y="5629870"/>
            <a:ext cx="64770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که شما در آینده آن‌ها را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گرامی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خواهید داشت.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286000" y="4495800"/>
            <a:ext cx="4800600" cy="2133600"/>
          </a:xfrm>
          <a:prstGeom prst="roundRect">
            <a:avLst>
              <a:gd name="adj" fmla="val 8065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612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1"/>
            <a:endParaRPr lang="fa-IR" sz="1400" dirty="0" smtClean="0">
              <a:solidFill>
                <a:schemeClr val="tx1"/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اهل سفر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داستان‌گویی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شفقت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اعتماد به نفس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صبر و حوصله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بینش شهودی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28600"/>
            <a:ext cx="990600" cy="1066800"/>
          </a:xfrm>
          <a:prstGeom prst="ellipse">
            <a:avLst/>
          </a:prstGeom>
          <a:solidFill>
            <a:srgbClr val="FFFF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61539D"/>
              </a:solidFill>
              <a:cs typeface="B Homa" pitchFamily="2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0800000">
            <a:off x="2514600" y="2209800"/>
            <a:ext cx="4191000" cy="0"/>
          </a:xfrm>
          <a:prstGeom prst="line">
            <a:avLst/>
          </a:prstGeom>
          <a:ln w="28575" cmpd="thickThin">
            <a:solidFill>
              <a:srgbClr val="FFFF00"/>
            </a:solidFill>
            <a:prstDash val="dash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9800" y="13716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bg1"/>
                </a:solidFill>
                <a:cs typeface="B Homa" pitchFamily="2" charset="-78"/>
              </a:rPr>
              <a:t>عکاس خبری</a:t>
            </a:r>
            <a:endParaRPr lang="en-US" sz="5400" dirty="0">
              <a:solidFill>
                <a:schemeClr val="bg1"/>
              </a:solidFill>
              <a:cs typeface="B Homa" pitchFamily="2" charset="-78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7128610" y="-101224"/>
            <a:ext cx="2121694" cy="3530224"/>
            <a:chOff x="7128610" y="-101224"/>
            <a:chExt cx="2121694" cy="3530224"/>
          </a:xfrm>
        </p:grpSpPr>
        <p:sp>
          <p:nvSpPr>
            <p:cNvPr id="13" name="Isosceles Triangle 12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8"/>
          <p:cNvGrpSpPr/>
          <p:nvPr/>
        </p:nvGrpSpPr>
        <p:grpSpPr>
          <a:xfrm rot="10800000">
            <a:off x="-93322" y="3447518"/>
            <a:ext cx="2121694" cy="3530224"/>
            <a:chOff x="7128610" y="-101224"/>
            <a:chExt cx="2121694" cy="3530224"/>
          </a:xfrm>
        </p:grpSpPr>
        <p:sp>
          <p:nvSpPr>
            <p:cNvPr id="20" name="Isosceles Triangle 19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14400" y="2438400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عکاس خبری کسی است که اخبار و رویدادها را در قالب عکس ارائه می‌دهد. عکاس خبری نوعی روزنامه‌نگاری است که  فرصت ارائه تاثیرگذارتری از داستان‌ها و رویدادها را دارد.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29000" y="4267200"/>
            <a:ext cx="2438400" cy="457200"/>
          </a:xfrm>
          <a:prstGeom prst="roundRect">
            <a:avLst/>
          </a:prstGeom>
          <a:solidFill>
            <a:srgbClr val="FFCC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rgbClr val="002060"/>
                </a:solidFill>
                <a:cs typeface="B Koodak" pitchFamily="2" charset="-78"/>
              </a:rPr>
              <a:t>ویژگی‌های شخصیتی</a:t>
            </a:r>
            <a:endParaRPr lang="en-US" sz="2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10979" y="304800"/>
            <a:ext cx="9220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6000" dirty="0" smtClean="0">
                <a:solidFill>
                  <a:srgbClr val="61539D"/>
                </a:solidFill>
                <a:cs typeface="B Homa" pitchFamily="2" charset="-78"/>
              </a:rPr>
              <a:t>14</a:t>
            </a:r>
            <a:endParaRPr lang="en-US" sz="6000" dirty="0">
              <a:solidFill>
                <a:srgbClr val="61539D"/>
              </a:solidFill>
              <a:cs typeface="B Homa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minidars works\pics\graphic-designer.jpg"/>
          <p:cNvPicPr>
            <a:picLocks noChangeAspect="1" noChangeArrowheads="1"/>
          </p:cNvPicPr>
          <p:nvPr/>
        </p:nvPicPr>
        <p:blipFill>
          <a:blip r:embed="rId2" cstate="print"/>
          <a:srcRect l="7680" r="369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581400" y="5020270"/>
            <a:ext cx="55626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تحلیل‌گر</a:t>
            </a: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درها را باز می‌کند و می‌گوید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2200" y="5629870"/>
            <a:ext cx="67818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اگر قول دهی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آنچه هستی باشی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، می‌توانی برگردی.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286000" y="4495800"/>
            <a:ext cx="4800600" cy="2133600"/>
          </a:xfrm>
          <a:prstGeom prst="roundRect">
            <a:avLst>
              <a:gd name="adj" fmla="val 8065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612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1"/>
            <a:endParaRPr lang="fa-IR" sz="1400" dirty="0" smtClean="0">
              <a:solidFill>
                <a:schemeClr val="tx1"/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درک بالا از کسب و کار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دانش خوب از فرایند تولید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مهارت‌های خوب ارتباطات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کنجکاو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تفکر انتقادی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عاشق کشف و فهم موضوعات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28600"/>
            <a:ext cx="990600" cy="1066800"/>
          </a:xfrm>
          <a:prstGeom prst="ellipse">
            <a:avLst/>
          </a:prstGeom>
          <a:solidFill>
            <a:srgbClr val="FFFF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61539D"/>
              </a:solidFill>
              <a:cs typeface="B Homa" pitchFamily="2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0800000">
            <a:off x="2514600" y="2209800"/>
            <a:ext cx="4191000" cy="0"/>
          </a:xfrm>
          <a:prstGeom prst="line">
            <a:avLst/>
          </a:prstGeom>
          <a:ln w="28575" cmpd="thickThin">
            <a:solidFill>
              <a:srgbClr val="FFFF00"/>
            </a:solidFill>
            <a:prstDash val="dash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9800" y="13716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bg1"/>
                </a:solidFill>
                <a:cs typeface="B Homa" pitchFamily="2" charset="-78"/>
              </a:rPr>
              <a:t>تحلیل‌گر کیفیت</a:t>
            </a:r>
            <a:endParaRPr lang="en-US" sz="5400" dirty="0">
              <a:solidFill>
                <a:schemeClr val="bg1"/>
              </a:solidFill>
              <a:cs typeface="B Homa" pitchFamily="2" charset="-78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7128610" y="-101224"/>
            <a:ext cx="2121694" cy="3530224"/>
            <a:chOff x="7128610" y="-101224"/>
            <a:chExt cx="2121694" cy="3530224"/>
          </a:xfrm>
        </p:grpSpPr>
        <p:sp>
          <p:nvSpPr>
            <p:cNvPr id="13" name="Isosceles Triangle 12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8"/>
          <p:cNvGrpSpPr/>
          <p:nvPr/>
        </p:nvGrpSpPr>
        <p:grpSpPr>
          <a:xfrm rot="10800000">
            <a:off x="-93322" y="3447518"/>
            <a:ext cx="2121694" cy="3530224"/>
            <a:chOff x="7128610" y="-101224"/>
            <a:chExt cx="2121694" cy="3530224"/>
          </a:xfrm>
        </p:grpSpPr>
        <p:sp>
          <p:nvSpPr>
            <p:cNvPr id="20" name="Isosceles Triangle 19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14400" y="2438400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 تحلیل‌گر کیفی نرم‌افزار مسئول بررسی و نظارت بر اجرای اصول و فعالیت‌های مهم تولید با کیفیت محصول در چرخه تولید نرم‌افزار است. 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29000" y="4267200"/>
            <a:ext cx="2438400" cy="457200"/>
          </a:xfrm>
          <a:prstGeom prst="roundRect">
            <a:avLst/>
          </a:prstGeom>
          <a:solidFill>
            <a:srgbClr val="FFCC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rgbClr val="002060"/>
                </a:solidFill>
                <a:cs typeface="B Koodak" pitchFamily="2" charset="-78"/>
              </a:rPr>
              <a:t>ویژگی‌های شخصیتی</a:t>
            </a:r>
            <a:endParaRPr lang="en-US" sz="2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33421" y="304800"/>
            <a:ext cx="87716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6000" dirty="0" smtClean="0">
                <a:solidFill>
                  <a:srgbClr val="61539D"/>
                </a:solidFill>
                <a:cs typeface="B Homa" pitchFamily="2" charset="-78"/>
              </a:rPr>
              <a:t>15</a:t>
            </a:r>
            <a:endParaRPr lang="en-US" sz="6000" dirty="0">
              <a:solidFill>
                <a:srgbClr val="61539D"/>
              </a:solidFill>
              <a:cs typeface="B Homa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naseri\Desktop\Job-Interview-3.jpg"/>
          <p:cNvPicPr>
            <a:picLocks noChangeAspect="1" noChangeArrowheads="1"/>
          </p:cNvPicPr>
          <p:nvPr/>
        </p:nvPicPr>
        <p:blipFill>
          <a:blip r:embed="rId2" cstate="print"/>
          <a:srcRect l="1111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114800" y="5801380"/>
            <a:ext cx="50292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همیشه آن چیزی را که منظورت هست،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بگو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!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286000" y="4495800"/>
            <a:ext cx="4800600" cy="2133600"/>
          </a:xfrm>
          <a:prstGeom prst="roundRect">
            <a:avLst>
              <a:gd name="adj" fmla="val 8065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612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1"/>
            <a:endParaRPr lang="fa-IR" sz="1400" dirty="0" smtClean="0">
              <a:solidFill>
                <a:schemeClr val="tx1"/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دانش خرده‌فروشی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انگیزه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توجه معطوف به مشتری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مهارت‌ها عالی ارتباطی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علاقه‌مند به جزئیات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مهارت‌های رهبری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28600"/>
            <a:ext cx="990600" cy="1066800"/>
          </a:xfrm>
          <a:prstGeom prst="ellipse">
            <a:avLst/>
          </a:prstGeom>
          <a:solidFill>
            <a:srgbClr val="FFFF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61539D"/>
              </a:solidFill>
              <a:cs typeface="B Homa" pitchFamily="2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0800000">
            <a:off x="2514600" y="2209800"/>
            <a:ext cx="4191000" cy="0"/>
          </a:xfrm>
          <a:prstGeom prst="line">
            <a:avLst/>
          </a:prstGeom>
          <a:ln w="28575" cmpd="thickThin">
            <a:solidFill>
              <a:srgbClr val="FFFF00"/>
            </a:solidFill>
            <a:prstDash val="dash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9800" y="13716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bg1"/>
                </a:solidFill>
                <a:cs typeface="B Homa" pitchFamily="2" charset="-78"/>
              </a:rPr>
              <a:t>مدیر خرده‌فروش</a:t>
            </a:r>
            <a:endParaRPr lang="en-US" sz="5400" dirty="0">
              <a:solidFill>
                <a:schemeClr val="bg1"/>
              </a:solidFill>
              <a:cs typeface="B Homa" pitchFamily="2" charset="-78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7128610" y="-101224"/>
            <a:ext cx="2121694" cy="3530224"/>
            <a:chOff x="7128610" y="-101224"/>
            <a:chExt cx="2121694" cy="3530224"/>
          </a:xfrm>
        </p:grpSpPr>
        <p:sp>
          <p:nvSpPr>
            <p:cNvPr id="13" name="Isosceles Triangle 12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8"/>
          <p:cNvGrpSpPr/>
          <p:nvPr/>
        </p:nvGrpSpPr>
        <p:grpSpPr>
          <a:xfrm rot="10800000">
            <a:off x="-93322" y="3447518"/>
            <a:ext cx="2121694" cy="3530224"/>
            <a:chOff x="7128610" y="-101224"/>
            <a:chExt cx="2121694" cy="3530224"/>
          </a:xfrm>
        </p:grpSpPr>
        <p:sp>
          <p:nvSpPr>
            <p:cNvPr id="20" name="Isosceles Triangle 19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14400" y="2438400"/>
            <a:ext cx="7239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 مدیر خرده‌فروشی بر روی کار کارمندان نظارت داشته و به شکایات مشتریان رسیدگی می‌کند. آنها مسئول مدیریت انبار فروشگاه هستند. آنها همیشه باید اطلاعات به روز فروشنده‌ها را داشته و در مورد قیمت‌گذاری، تبلیغات و بازاریابی تصمیم‌گیری کنند.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29000" y="4267200"/>
            <a:ext cx="2438400" cy="457200"/>
          </a:xfrm>
          <a:prstGeom prst="roundRect">
            <a:avLst/>
          </a:prstGeom>
          <a:solidFill>
            <a:srgbClr val="FFCC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rgbClr val="002060"/>
                </a:solidFill>
                <a:cs typeface="B Koodak" pitchFamily="2" charset="-78"/>
              </a:rPr>
              <a:t>ویژگی‌های شخصیتی</a:t>
            </a:r>
            <a:endParaRPr lang="en-US" sz="2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47046" y="304800"/>
            <a:ext cx="8499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6000" dirty="0" smtClean="0">
                <a:solidFill>
                  <a:srgbClr val="61539D"/>
                </a:solidFill>
                <a:cs typeface="B Homa" pitchFamily="2" charset="-78"/>
              </a:rPr>
              <a:t>16</a:t>
            </a:r>
            <a:endParaRPr lang="en-US" sz="6000" dirty="0">
              <a:solidFill>
                <a:srgbClr val="61539D"/>
              </a:solidFill>
              <a:cs typeface="B Homa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C:\Users\naseri\Desktop\4-Expertise---Creative-Social-Media---Social-Media-Account-Manager-0523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95231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505200" y="5020270"/>
            <a:ext cx="56388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نظاره‌گر</a:t>
            </a: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و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فعال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بوده و با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شفافیت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فعالیت کن.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81400" y="5634335"/>
            <a:ext cx="56388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اینها کلید موفقیت در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فضای دیجیتال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است.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286000" y="4495800"/>
            <a:ext cx="4800600" cy="2133600"/>
          </a:xfrm>
          <a:prstGeom prst="roundRect">
            <a:avLst>
              <a:gd name="adj" fmla="val 8065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612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1"/>
            <a:endParaRPr lang="fa-IR" sz="1400" dirty="0" smtClean="0">
              <a:solidFill>
                <a:schemeClr val="tx1"/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توانایی انجام چند کار به طور همزمان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مهارت‌های بالای نوشتن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گردن کلفت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مهارت‌های مدیریت پروژه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مشتاق یادگیری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علاقه‌مند به تغییر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28600"/>
            <a:ext cx="990600" cy="1066800"/>
          </a:xfrm>
          <a:prstGeom prst="ellipse">
            <a:avLst/>
          </a:prstGeom>
          <a:solidFill>
            <a:srgbClr val="FFFF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61539D"/>
              </a:solidFill>
              <a:cs typeface="B Homa" pitchFamily="2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0800000">
            <a:off x="1752600" y="2209800"/>
            <a:ext cx="5638800" cy="0"/>
          </a:xfrm>
          <a:prstGeom prst="line">
            <a:avLst/>
          </a:prstGeom>
          <a:ln w="28575" cmpd="thickThin">
            <a:solidFill>
              <a:srgbClr val="FFFF00"/>
            </a:solidFill>
            <a:prstDash val="dash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47800" y="1362670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bg1"/>
                </a:solidFill>
                <a:cs typeface="B Homa" pitchFamily="2" charset="-78"/>
              </a:rPr>
              <a:t>مدیر رسانه‌های اجتماعی</a:t>
            </a:r>
            <a:endParaRPr lang="en-US" sz="5400" dirty="0">
              <a:solidFill>
                <a:schemeClr val="bg1"/>
              </a:solidFill>
              <a:cs typeface="B Homa" pitchFamily="2" charset="-78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7128610" y="-101224"/>
            <a:ext cx="2121694" cy="3530224"/>
            <a:chOff x="7128610" y="-101224"/>
            <a:chExt cx="2121694" cy="3530224"/>
          </a:xfrm>
        </p:grpSpPr>
        <p:sp>
          <p:nvSpPr>
            <p:cNvPr id="13" name="Isosceles Triangle 12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8"/>
          <p:cNvGrpSpPr/>
          <p:nvPr/>
        </p:nvGrpSpPr>
        <p:grpSpPr>
          <a:xfrm rot="10800000">
            <a:off x="-93322" y="3447518"/>
            <a:ext cx="2121694" cy="3530224"/>
            <a:chOff x="7128610" y="-101224"/>
            <a:chExt cx="2121694" cy="3530224"/>
          </a:xfrm>
        </p:grpSpPr>
        <p:sp>
          <p:nvSpPr>
            <p:cNvPr id="20" name="Isosceles Triangle 19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14400" y="2438400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 مدیر رسانه‌های اجتماعی، مسئول تولید محتوی و پیام‌های یک سازمان و انتشار و مدیریت آنها در رسانه‌های اجتماعی است.  هدف این فعالیت‌ها جذب هر چه بیشتر مشتریان است.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29000" y="4267200"/>
            <a:ext cx="2438400" cy="457200"/>
          </a:xfrm>
          <a:prstGeom prst="roundRect">
            <a:avLst/>
          </a:prstGeom>
          <a:solidFill>
            <a:srgbClr val="FFCC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rgbClr val="002060"/>
                </a:solidFill>
                <a:cs typeface="B Koodak" pitchFamily="2" charset="-78"/>
              </a:rPr>
              <a:t>ویژگی‌های شخصیتی</a:t>
            </a:r>
            <a:endParaRPr lang="en-US" sz="2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04567" y="304800"/>
            <a:ext cx="93487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6000" dirty="0" smtClean="0">
                <a:solidFill>
                  <a:srgbClr val="61539D"/>
                </a:solidFill>
                <a:cs typeface="B Homa" pitchFamily="2" charset="-78"/>
              </a:rPr>
              <a:t>17</a:t>
            </a:r>
            <a:endParaRPr lang="en-US" sz="6000" dirty="0">
              <a:solidFill>
                <a:srgbClr val="61539D"/>
              </a:solidFill>
              <a:cs typeface="B Homa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naseri\Desktop\dreamstime_5496991[1]BusManTie_1.jpg"/>
          <p:cNvPicPr>
            <a:picLocks noChangeAspect="1" noChangeArrowheads="1"/>
          </p:cNvPicPr>
          <p:nvPr/>
        </p:nvPicPr>
        <p:blipFill>
          <a:blip r:embed="rId2" cstate="print"/>
          <a:srcRect l="1111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114800" y="5020270"/>
            <a:ext cx="50292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ما برای فرار کردن از زندگی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سفر</a:t>
            </a: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نمی‌کنیم 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14800" y="5715000"/>
            <a:ext cx="50292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بلکه سفر می‌کنیم تا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زندگی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کنیم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minidars works\Axkade\Axkade541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3488"/>
            <a:ext cx="9144000" cy="6094512"/>
          </a:xfrm>
          <a:prstGeom prst="rect">
            <a:avLst/>
          </a:prstGeom>
          <a:noFill/>
        </p:spPr>
      </p:pic>
      <p:sp>
        <p:nvSpPr>
          <p:cNvPr id="67" name="Oval 66"/>
          <p:cNvSpPr/>
          <p:nvPr/>
        </p:nvSpPr>
        <p:spPr>
          <a:xfrm>
            <a:off x="2076448" y="3228976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B Homa" pitchFamily="2" charset="-78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2071688" y="2847976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B Homa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9144000" cy="1446550"/>
          </a:xfrm>
          <a:prstGeom prst="rect">
            <a:avLst/>
          </a:prstGeom>
          <a:solidFill>
            <a:srgbClr val="61539D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5400" b="1" dirty="0" smtClean="0">
                <a:solidFill>
                  <a:srgbClr val="FFFF00"/>
                </a:solidFill>
                <a:latin typeface="Adobe Arabic" pitchFamily="18" charset="-78"/>
                <a:cs typeface="B Titr" pitchFamily="2" charset="-78"/>
              </a:rPr>
              <a:t>20</a:t>
            </a:r>
            <a:r>
              <a:rPr lang="fa-IR" sz="3200" b="1" dirty="0" smtClean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fa-IR" sz="8800" b="1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گـزینه جذاب شغلی</a:t>
            </a:r>
          </a:p>
        </p:txBody>
      </p:sp>
      <p:sp>
        <p:nvSpPr>
          <p:cNvPr id="7" name="Oval 6"/>
          <p:cNvSpPr/>
          <p:nvPr/>
        </p:nvSpPr>
        <p:spPr>
          <a:xfrm>
            <a:off x="7162800" y="1752600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Homa" pitchFamily="2" charset="-78"/>
              </a:rPr>
              <a:t>1</a:t>
            </a:r>
            <a:endParaRPr lang="en-US" dirty="0">
              <a:cs typeface="B Homa" pitchFamily="2" charset="-78"/>
            </a:endParaRPr>
          </a:p>
        </p:txBody>
      </p:sp>
      <p:sp>
        <p:nvSpPr>
          <p:cNvPr id="8" name="Oval 7"/>
          <p:cNvSpPr/>
          <p:nvPr/>
        </p:nvSpPr>
        <p:spPr>
          <a:xfrm>
            <a:off x="7167560" y="2133600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Homa" pitchFamily="2" charset="-78"/>
              </a:rPr>
              <a:t>2</a:t>
            </a:r>
            <a:endParaRPr lang="en-US" dirty="0">
              <a:cs typeface="B Homa" pitchFamily="2" charset="-78"/>
            </a:endParaRPr>
          </a:p>
        </p:txBody>
      </p:sp>
      <p:sp>
        <p:nvSpPr>
          <p:cNvPr id="9" name="Oval 8"/>
          <p:cNvSpPr/>
          <p:nvPr/>
        </p:nvSpPr>
        <p:spPr>
          <a:xfrm>
            <a:off x="7167560" y="2514600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Homa" pitchFamily="2" charset="-78"/>
              </a:rPr>
              <a:t>3</a:t>
            </a:r>
            <a:endParaRPr lang="en-US" dirty="0">
              <a:cs typeface="B Homa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2600" y="171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برنامه‌نویس </a:t>
            </a:r>
            <a:r>
              <a:rPr lang="en-US" sz="1600" dirty="0" smtClean="0">
                <a:cs typeface="B Yekan" pitchFamily="2" charset="-78"/>
              </a:rPr>
              <a:t>APP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62600" y="2099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هـــکـــر اخـــلاقی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62600" y="2480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مـــدیــر رویــداد</a:t>
            </a:r>
            <a:endParaRPr lang="en-US" sz="1600" dirty="0">
              <a:cs typeface="B Yekan" pitchFamily="2" charset="-78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5562600" y="2861846"/>
            <a:ext cx="1919288" cy="338554"/>
            <a:chOff x="5486400" y="2861846"/>
            <a:chExt cx="1919288" cy="338554"/>
          </a:xfrm>
        </p:grpSpPr>
        <p:sp>
          <p:nvSpPr>
            <p:cNvPr id="10" name="Oval 9"/>
            <p:cNvSpPr/>
            <p:nvPr/>
          </p:nvSpPr>
          <p:spPr>
            <a:xfrm>
              <a:off x="7100888" y="2895600"/>
              <a:ext cx="304800" cy="304800"/>
            </a:xfrm>
            <a:prstGeom prst="ellipse">
              <a:avLst/>
            </a:prstGeom>
            <a:solidFill>
              <a:srgbClr val="61539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 smtClean="0">
                  <a:cs typeface="B Homa" pitchFamily="2" charset="-78"/>
                </a:rPr>
                <a:t>4</a:t>
              </a:r>
              <a:endParaRPr lang="en-US" dirty="0">
                <a:cs typeface="B Homa" pitchFamily="2" charset="-7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86400" y="286184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smtClean="0">
                  <a:cs typeface="B Yekan" pitchFamily="2" charset="-78"/>
                </a:rPr>
                <a:t>طـــــــــراح مـــــد</a:t>
              </a:r>
              <a:endParaRPr lang="en-US" sz="1600" dirty="0">
                <a:cs typeface="B Yekan" pitchFamily="2" charset="-7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562600" y="3242846"/>
            <a:ext cx="1919288" cy="338554"/>
            <a:chOff x="5486400" y="2861846"/>
            <a:chExt cx="1919288" cy="338554"/>
          </a:xfrm>
        </p:grpSpPr>
        <p:sp>
          <p:nvSpPr>
            <p:cNvPr id="17" name="Oval 16"/>
            <p:cNvSpPr/>
            <p:nvPr/>
          </p:nvSpPr>
          <p:spPr>
            <a:xfrm>
              <a:off x="7100888" y="2895600"/>
              <a:ext cx="304800" cy="304800"/>
            </a:xfrm>
            <a:prstGeom prst="ellipse">
              <a:avLst/>
            </a:prstGeom>
            <a:solidFill>
              <a:srgbClr val="61539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 smtClean="0">
                  <a:cs typeface="B Homa" pitchFamily="2" charset="-78"/>
                </a:rPr>
                <a:t>5</a:t>
              </a:r>
              <a:endParaRPr lang="en-US" dirty="0">
                <a:cs typeface="B Homa" pitchFamily="2" charset="-7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86400" y="286184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smtClean="0">
                  <a:cs typeface="B Yekan" pitchFamily="2" charset="-78"/>
                </a:rPr>
                <a:t>آرایــش‌گــر غــذا</a:t>
              </a:r>
              <a:endParaRPr lang="en-US" sz="1600" dirty="0">
                <a:cs typeface="B Yekan" pitchFamily="2" charset="-78"/>
              </a:endParaRPr>
            </a:p>
          </p:txBody>
        </p:sp>
      </p:grpSp>
      <p:sp>
        <p:nvSpPr>
          <p:cNvPr id="19" name="Oval 18"/>
          <p:cNvSpPr/>
          <p:nvPr/>
        </p:nvSpPr>
        <p:spPr>
          <a:xfrm>
            <a:off x="5436616" y="1752600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Homa" pitchFamily="2" charset="-78"/>
              </a:rPr>
              <a:t>6</a:t>
            </a:r>
            <a:endParaRPr lang="en-US" dirty="0">
              <a:cs typeface="B Homa" pitchFamily="2" charset="-78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441376" y="2133600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Homa" pitchFamily="2" charset="-78"/>
              </a:rPr>
              <a:t>7</a:t>
            </a:r>
            <a:endParaRPr lang="en-US" dirty="0">
              <a:cs typeface="B Homa" pitchFamily="2" charset="-78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441376" y="2514600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Homa" pitchFamily="2" charset="-78"/>
              </a:rPr>
              <a:t>8</a:t>
            </a:r>
            <a:endParaRPr lang="en-US" dirty="0">
              <a:cs typeface="B Homa" pitchFamily="2" charset="-7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36416" y="171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طـــراح گـرافیــک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36416" y="2099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مشاور تعـطــیـلات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33800" y="2480846"/>
            <a:ext cx="172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بازاریابی دیجیتال</a:t>
            </a:r>
            <a:endParaRPr lang="en-US" sz="1600" dirty="0">
              <a:cs typeface="B Yekan" pitchFamily="2" charset="-78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836416" y="2861846"/>
            <a:ext cx="1919288" cy="338554"/>
            <a:chOff x="5486400" y="2861846"/>
            <a:chExt cx="1919288" cy="338554"/>
          </a:xfrm>
        </p:grpSpPr>
        <p:sp>
          <p:nvSpPr>
            <p:cNvPr id="26" name="Oval 25"/>
            <p:cNvSpPr/>
            <p:nvPr/>
          </p:nvSpPr>
          <p:spPr>
            <a:xfrm>
              <a:off x="7100888" y="2895600"/>
              <a:ext cx="304800" cy="304800"/>
            </a:xfrm>
            <a:prstGeom prst="ellipse">
              <a:avLst/>
            </a:prstGeom>
            <a:solidFill>
              <a:srgbClr val="61539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 smtClean="0">
                  <a:cs typeface="B Homa" pitchFamily="2" charset="-78"/>
                </a:rPr>
                <a:t>9</a:t>
              </a:r>
              <a:endParaRPr lang="en-US" dirty="0">
                <a:cs typeface="B Homa" pitchFamily="2" charset="-7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86400" y="286184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smtClean="0">
                  <a:cs typeface="B Yekan" pitchFamily="2" charset="-78"/>
                </a:rPr>
                <a:t>متــخـصــص داده</a:t>
              </a:r>
              <a:endParaRPr lang="en-US" sz="1600" dirty="0">
                <a:cs typeface="B Yekan" pitchFamily="2" charset="-78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836416" y="3242846"/>
            <a:ext cx="1919288" cy="338554"/>
            <a:chOff x="5486400" y="2861846"/>
            <a:chExt cx="1919288" cy="338554"/>
          </a:xfrm>
        </p:grpSpPr>
        <p:sp>
          <p:nvSpPr>
            <p:cNvPr id="29" name="Oval 28"/>
            <p:cNvSpPr/>
            <p:nvPr/>
          </p:nvSpPr>
          <p:spPr>
            <a:xfrm>
              <a:off x="7100888" y="2895600"/>
              <a:ext cx="304800" cy="304800"/>
            </a:xfrm>
            <a:prstGeom prst="ellipse">
              <a:avLst/>
            </a:prstGeom>
            <a:solidFill>
              <a:srgbClr val="61539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B Homa" pitchFamily="2" charset="-7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86400" y="286184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smtClean="0">
                  <a:cs typeface="B Yekan" pitchFamily="2" charset="-78"/>
                </a:rPr>
                <a:t>روزنــــامه‌نـــگــار</a:t>
              </a:r>
              <a:endParaRPr lang="en-US" sz="1600" dirty="0">
                <a:cs typeface="B Yekan" pitchFamily="2" charset="-78"/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3734568" y="1710154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B Homa" pitchFamily="2" charset="-78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739328" y="2091154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B Homa" pitchFamily="2" charset="-78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739328" y="2472154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B Homa" pitchFamily="2" charset="-7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34368" y="1676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مـــدیــر بــرنــد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34368" y="2057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خــــبـــــرخــوان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34368" y="2438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عــــــــکـــــــاس</a:t>
            </a:r>
            <a:endParaRPr lang="en-US" sz="1600" dirty="0">
              <a:cs typeface="B Yekan" pitchFamily="2" charset="-78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2134368" y="2819400"/>
            <a:ext cx="1919288" cy="338554"/>
            <a:chOff x="5486400" y="2861846"/>
            <a:chExt cx="1919288" cy="338554"/>
          </a:xfrm>
        </p:grpSpPr>
        <p:sp>
          <p:nvSpPr>
            <p:cNvPr id="38" name="Oval 37"/>
            <p:cNvSpPr/>
            <p:nvPr/>
          </p:nvSpPr>
          <p:spPr>
            <a:xfrm>
              <a:off x="7100888" y="2895600"/>
              <a:ext cx="304800" cy="304800"/>
            </a:xfrm>
            <a:prstGeom prst="ellipse">
              <a:avLst/>
            </a:prstGeom>
            <a:solidFill>
              <a:srgbClr val="61539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B Homa" pitchFamily="2" charset="-7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86400" y="286184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smtClean="0">
                  <a:cs typeface="B Yekan" pitchFamily="2" charset="-78"/>
                </a:rPr>
                <a:t>عـــکاس خـبـری</a:t>
              </a:r>
              <a:endParaRPr lang="en-US" sz="1600" dirty="0">
                <a:cs typeface="B Yekan" pitchFamily="2" charset="-78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134368" y="3200400"/>
            <a:ext cx="1919288" cy="338554"/>
            <a:chOff x="5486400" y="2861846"/>
            <a:chExt cx="1919288" cy="338554"/>
          </a:xfrm>
        </p:grpSpPr>
        <p:sp>
          <p:nvSpPr>
            <p:cNvPr id="41" name="Oval 40"/>
            <p:cNvSpPr/>
            <p:nvPr/>
          </p:nvSpPr>
          <p:spPr>
            <a:xfrm>
              <a:off x="7100888" y="2895600"/>
              <a:ext cx="304800" cy="304800"/>
            </a:xfrm>
            <a:prstGeom prst="ellipse">
              <a:avLst/>
            </a:prstGeom>
            <a:solidFill>
              <a:srgbClr val="61539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B Homa" pitchFamily="2" charset="-7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86400" y="286184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smtClean="0">
                  <a:cs typeface="B Yekan" pitchFamily="2" charset="-78"/>
                </a:rPr>
                <a:t>تحلیل‌گر کیفیت</a:t>
              </a:r>
              <a:endParaRPr lang="en-US" sz="1600" dirty="0">
                <a:cs typeface="B Yekan" pitchFamily="2" charset="-78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2049351" y="1710154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B Homa" pitchFamily="2" charset="-78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054111" y="2091154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B Homa" pitchFamily="2" charset="-78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054111" y="2472154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B Homa" pitchFamily="2" charset="-78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0" y="1676400"/>
            <a:ext cx="2049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مـــدیــر خـــرده‌فــروش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0" y="205740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مدیررسانه‌های اجتماعی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0" y="2438400"/>
            <a:ext cx="2049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مـــدیــــر گـــردشـگـری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2722" y="2819400"/>
            <a:ext cx="1974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طــراحــی تجربه‌کـاربـری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722" y="3200400"/>
            <a:ext cx="1974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طـــــــــــــــــــــــراح وب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436616" y="3244334"/>
            <a:ext cx="35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Homa" pitchFamily="2" charset="-78"/>
              </a:rPr>
              <a:t>10</a:t>
            </a:r>
            <a:endParaRPr lang="en-US" dirty="0">
              <a:solidFill>
                <a:schemeClr val="bg1"/>
              </a:solidFill>
              <a:cs typeface="B Homa" pitchFamily="2" charset="-78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734707" y="1673780"/>
            <a:ext cx="325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Homa" pitchFamily="2" charset="-78"/>
              </a:rPr>
              <a:t>11</a:t>
            </a:r>
            <a:endParaRPr lang="en-US" dirty="0">
              <a:solidFill>
                <a:schemeClr val="bg1"/>
              </a:solidFill>
              <a:cs typeface="B Homa" pitchFamily="2" charset="-78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719478" y="2052640"/>
            <a:ext cx="35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Homa" pitchFamily="2" charset="-78"/>
              </a:rPr>
              <a:t>12</a:t>
            </a:r>
            <a:endParaRPr lang="en-US" dirty="0">
              <a:solidFill>
                <a:schemeClr val="bg1"/>
              </a:solidFill>
              <a:cs typeface="B Homa" pitchFamily="2" charset="-78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693830" y="2435780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Homa" pitchFamily="2" charset="-78"/>
              </a:rPr>
              <a:t>13</a:t>
            </a:r>
            <a:endParaRPr lang="en-US" dirty="0">
              <a:solidFill>
                <a:schemeClr val="bg1"/>
              </a:solidFill>
              <a:cs typeface="B Homa" pitchFamily="2" charset="-78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708920" y="2831068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Homa" pitchFamily="2" charset="-78"/>
              </a:rPr>
              <a:t>14</a:t>
            </a:r>
            <a:endParaRPr lang="en-US" dirty="0">
              <a:solidFill>
                <a:schemeClr val="bg1"/>
              </a:solidFill>
              <a:cs typeface="B Homa" pitchFamily="2" charset="-78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708224" y="3197780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Homa" pitchFamily="2" charset="-78"/>
              </a:rPr>
              <a:t>15</a:t>
            </a:r>
            <a:endParaRPr lang="en-US" dirty="0">
              <a:solidFill>
                <a:schemeClr val="bg1"/>
              </a:solidFill>
              <a:cs typeface="B Homa" pitchFamily="2" charset="-78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016015" y="167640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Homa" pitchFamily="2" charset="-78"/>
              </a:rPr>
              <a:t>16</a:t>
            </a:r>
            <a:endParaRPr lang="en-US" dirty="0">
              <a:solidFill>
                <a:schemeClr val="bg1"/>
              </a:solidFill>
              <a:cs typeface="B Homa" pitchFamily="2" charset="-78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992910" y="2057400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Homa" pitchFamily="2" charset="-78"/>
              </a:rPr>
              <a:t>17</a:t>
            </a:r>
            <a:endParaRPr lang="en-US" dirty="0">
              <a:solidFill>
                <a:schemeClr val="bg1"/>
              </a:solidFill>
              <a:cs typeface="B Homa" pitchFamily="2" charset="-78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009776" y="2435780"/>
            <a:ext cx="409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Homa" pitchFamily="2" charset="-78"/>
              </a:rPr>
              <a:t>18</a:t>
            </a:r>
            <a:endParaRPr lang="en-US" dirty="0">
              <a:solidFill>
                <a:schemeClr val="bg1"/>
              </a:solidFill>
              <a:cs typeface="B Homa" pitchFamily="2" charset="-78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024064" y="2816780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Homa" pitchFamily="2" charset="-78"/>
              </a:rPr>
              <a:t>19</a:t>
            </a:r>
            <a:endParaRPr lang="en-US" dirty="0">
              <a:solidFill>
                <a:schemeClr val="bg1"/>
              </a:solidFill>
              <a:cs typeface="B Homa" pitchFamily="2" charset="-78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057400" y="31977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Homa" pitchFamily="2" charset="-78"/>
              </a:rPr>
              <a:t>20</a:t>
            </a:r>
            <a:endParaRPr lang="en-US" dirty="0">
              <a:solidFill>
                <a:schemeClr val="bg1"/>
              </a:solidFill>
              <a:cs typeface="B Homa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286000" y="4495800"/>
            <a:ext cx="4800600" cy="2133600"/>
          </a:xfrm>
          <a:prstGeom prst="roundRect">
            <a:avLst>
              <a:gd name="adj" fmla="val 8065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612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1"/>
            <a:endParaRPr lang="fa-IR" sz="1400" dirty="0" smtClean="0">
              <a:solidFill>
                <a:schemeClr val="tx1"/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سازمان‌یافته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برنامه‌ریزی و جستجوی فرصت‌ها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شبکه‌سازی قوی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آشنایی محلی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متعهد به مشتری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دوست‌داشتنی و مشتاق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28600"/>
            <a:ext cx="990600" cy="1066800"/>
          </a:xfrm>
          <a:prstGeom prst="ellipse">
            <a:avLst/>
          </a:prstGeom>
          <a:solidFill>
            <a:srgbClr val="FFFF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61539D"/>
              </a:solidFill>
              <a:cs typeface="B Homa" pitchFamily="2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0800000">
            <a:off x="2514600" y="2209800"/>
            <a:ext cx="4191000" cy="0"/>
          </a:xfrm>
          <a:prstGeom prst="line">
            <a:avLst/>
          </a:prstGeom>
          <a:ln w="28575" cmpd="thickThin">
            <a:solidFill>
              <a:srgbClr val="FFFF00"/>
            </a:solidFill>
            <a:prstDash val="dash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9800" y="13716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bg1"/>
                </a:solidFill>
                <a:cs typeface="B Homa" pitchFamily="2" charset="-78"/>
              </a:rPr>
              <a:t>مدیر گردشگری</a:t>
            </a:r>
            <a:endParaRPr lang="en-US" sz="5400" dirty="0">
              <a:solidFill>
                <a:schemeClr val="bg1"/>
              </a:solidFill>
              <a:cs typeface="B Homa" pitchFamily="2" charset="-78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7128610" y="-101224"/>
            <a:ext cx="2121694" cy="3530224"/>
            <a:chOff x="7128610" y="-101224"/>
            <a:chExt cx="2121694" cy="3530224"/>
          </a:xfrm>
        </p:grpSpPr>
        <p:sp>
          <p:nvSpPr>
            <p:cNvPr id="13" name="Isosceles Triangle 12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8"/>
          <p:cNvGrpSpPr/>
          <p:nvPr/>
        </p:nvGrpSpPr>
        <p:grpSpPr>
          <a:xfrm rot="10800000">
            <a:off x="-93322" y="3447518"/>
            <a:ext cx="2121694" cy="3530224"/>
            <a:chOff x="7128610" y="-101224"/>
            <a:chExt cx="2121694" cy="3530224"/>
          </a:xfrm>
        </p:grpSpPr>
        <p:sp>
          <p:nvSpPr>
            <p:cNvPr id="20" name="Isosceles Triangle 19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14400" y="2438400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 مدیر گردشگری یا مدیر بازاریابی گردشگری، مسئول تهیه بسته‌های خدمات گردشگری و مدیریت خدمات تور برای مشتریان است.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29000" y="4267200"/>
            <a:ext cx="2438400" cy="457200"/>
          </a:xfrm>
          <a:prstGeom prst="roundRect">
            <a:avLst/>
          </a:prstGeom>
          <a:solidFill>
            <a:srgbClr val="FFCC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rgbClr val="002060"/>
                </a:solidFill>
                <a:cs typeface="B Koodak" pitchFamily="2" charset="-78"/>
              </a:rPr>
              <a:t>ویژگی‌های شخصیتی</a:t>
            </a:r>
            <a:endParaRPr lang="en-US" sz="2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05368" y="304800"/>
            <a:ext cx="9332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6000" dirty="0" smtClean="0">
                <a:solidFill>
                  <a:srgbClr val="61539D"/>
                </a:solidFill>
                <a:cs typeface="B Homa" pitchFamily="2" charset="-78"/>
              </a:rPr>
              <a:t>18</a:t>
            </a:r>
            <a:endParaRPr lang="en-US" sz="6000" dirty="0">
              <a:solidFill>
                <a:srgbClr val="61539D"/>
              </a:solidFill>
              <a:cs typeface="B Homa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naseri\Desktop\students-whiteboarding-b1dd5b9dfe37bfb47573be475a3f125a.jpg"/>
          <p:cNvPicPr>
            <a:picLocks noChangeAspect="1" noChangeArrowheads="1"/>
          </p:cNvPicPr>
          <p:nvPr/>
        </p:nvPicPr>
        <p:blipFill>
          <a:blip r:embed="rId2" cstate="print"/>
          <a:srcRect l="5187" r="589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209800" y="4734580"/>
            <a:ext cx="69342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وقتی مشغول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طراحی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می‌شوم، به سختی تلاش می‌کنم تا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81400" y="5953780"/>
            <a:ext cx="55626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 یک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انسان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در حال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تعامل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هستم نه کامپیوتر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0" y="5339715"/>
            <a:ext cx="69342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احساسی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از کار کردن با  وب به وجود آورم که انگار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286000" y="4495800"/>
            <a:ext cx="4800600" cy="2133600"/>
          </a:xfrm>
          <a:prstGeom prst="roundRect">
            <a:avLst>
              <a:gd name="adj" fmla="val 8065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612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1"/>
            <a:endParaRPr lang="fa-IR" sz="1400" dirty="0" smtClean="0">
              <a:solidFill>
                <a:schemeClr val="tx1"/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درک از روانشناسی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مهارت‌های کلامی و ارتباطی قوی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آشنایی با کسب و کار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بینش و شهود قوی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علاقه‌مند به فناوری 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خلاقیت، انگیزه و چشم‌انداز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28600"/>
            <a:ext cx="990600" cy="1066800"/>
          </a:xfrm>
          <a:prstGeom prst="ellipse">
            <a:avLst/>
          </a:prstGeom>
          <a:solidFill>
            <a:srgbClr val="FFFF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61539D"/>
              </a:solidFill>
              <a:cs typeface="B Homa" pitchFamily="2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0800000">
            <a:off x="2514600" y="2209800"/>
            <a:ext cx="4191000" cy="0"/>
          </a:xfrm>
          <a:prstGeom prst="line">
            <a:avLst/>
          </a:prstGeom>
          <a:ln w="28575" cmpd="thickThin">
            <a:solidFill>
              <a:srgbClr val="FFFF00"/>
            </a:solidFill>
            <a:prstDash val="dash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9800" y="13716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bg1"/>
                </a:solidFill>
                <a:cs typeface="B Homa" pitchFamily="2" charset="-78"/>
              </a:rPr>
              <a:t>طراح تجربه کاربری</a:t>
            </a:r>
            <a:endParaRPr lang="en-US" sz="5400" dirty="0">
              <a:solidFill>
                <a:schemeClr val="bg1"/>
              </a:solidFill>
              <a:cs typeface="B Homa" pitchFamily="2" charset="-78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7128610" y="-101224"/>
            <a:ext cx="2121694" cy="3530224"/>
            <a:chOff x="7128610" y="-101224"/>
            <a:chExt cx="2121694" cy="3530224"/>
          </a:xfrm>
        </p:grpSpPr>
        <p:sp>
          <p:nvSpPr>
            <p:cNvPr id="13" name="Isosceles Triangle 12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8"/>
          <p:cNvGrpSpPr/>
          <p:nvPr/>
        </p:nvGrpSpPr>
        <p:grpSpPr>
          <a:xfrm rot="10800000">
            <a:off x="-93322" y="3447518"/>
            <a:ext cx="2121694" cy="3530224"/>
            <a:chOff x="7128610" y="-101224"/>
            <a:chExt cx="2121694" cy="3530224"/>
          </a:xfrm>
        </p:grpSpPr>
        <p:sp>
          <p:nvSpPr>
            <p:cNvPr id="20" name="Isosceles Triangle 19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14400" y="2438400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 طراح تجربه کاربری، تمام جنبه‌های طراحی مبتنی بر کاربر را شامل معماری اطلاعات، آزمون کاربر، طراحی تعامل و حتی جنبه‌های طراحی بصری را به کار می‌گیرد تا کاربر حسی عالی از کار کردن با سیستم تجربه کند.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29000" y="4267200"/>
            <a:ext cx="2438400" cy="457200"/>
          </a:xfrm>
          <a:prstGeom prst="roundRect">
            <a:avLst/>
          </a:prstGeom>
          <a:solidFill>
            <a:srgbClr val="FFCC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rgbClr val="002060"/>
                </a:solidFill>
                <a:cs typeface="B Koodak" pitchFamily="2" charset="-78"/>
              </a:rPr>
              <a:t>ویژگی‌های شخصیتی</a:t>
            </a:r>
            <a:endParaRPr lang="en-US" sz="2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74297" y="304800"/>
            <a:ext cx="7954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6000" dirty="0" smtClean="0">
                <a:solidFill>
                  <a:srgbClr val="61539D"/>
                </a:solidFill>
                <a:cs typeface="B Homa" pitchFamily="2" charset="-78"/>
              </a:rPr>
              <a:t>19</a:t>
            </a:r>
            <a:endParaRPr lang="en-US" sz="6000" dirty="0">
              <a:solidFill>
                <a:srgbClr val="61539D"/>
              </a:solidFill>
              <a:cs typeface="B Homa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naseri\Desktop\istock_000015585365medium.jpg"/>
          <p:cNvPicPr>
            <a:picLocks noChangeAspect="1" noChangeArrowheads="1"/>
          </p:cNvPicPr>
          <p:nvPr/>
        </p:nvPicPr>
        <p:blipFill>
          <a:blip r:embed="rId2" cstate="print"/>
          <a:srcRect l="6661" r="452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267200" y="5420380"/>
            <a:ext cx="48768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چیزی که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طراحی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را از هنر متمایز می‌کند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0" y="6029980"/>
            <a:ext cx="69342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این است که طراحی خلق می‌شود تا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کارکردی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داشته باشد.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286000" y="4495800"/>
            <a:ext cx="4800600" cy="2133600"/>
          </a:xfrm>
          <a:prstGeom prst="roundRect">
            <a:avLst>
              <a:gd name="adj" fmla="val 8065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612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1"/>
            <a:endParaRPr lang="fa-IR" sz="1400" dirty="0" smtClean="0">
              <a:solidFill>
                <a:schemeClr val="tx1"/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توانایی هنری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آگاهی از مخاطب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ارتباطات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خلاقیت بصری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مهارت‌های فنی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مهارت‌های کار تیمی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28600"/>
            <a:ext cx="990600" cy="1066800"/>
          </a:xfrm>
          <a:prstGeom prst="ellipse">
            <a:avLst/>
          </a:prstGeom>
          <a:solidFill>
            <a:srgbClr val="FFFF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00" dirty="0">
              <a:solidFill>
                <a:srgbClr val="61539D"/>
              </a:solidFill>
              <a:cs typeface="B Homa" pitchFamily="2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0800000">
            <a:off x="2514600" y="2209800"/>
            <a:ext cx="4191000" cy="0"/>
          </a:xfrm>
          <a:prstGeom prst="line">
            <a:avLst/>
          </a:prstGeom>
          <a:ln w="28575" cmpd="thickThin">
            <a:solidFill>
              <a:srgbClr val="FFFF00"/>
            </a:solidFill>
            <a:prstDash val="dash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9800" y="13716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bg1"/>
                </a:solidFill>
                <a:cs typeface="B Homa" pitchFamily="2" charset="-78"/>
              </a:rPr>
              <a:t>طراح وب</a:t>
            </a:r>
            <a:endParaRPr lang="en-US" sz="5400" dirty="0">
              <a:solidFill>
                <a:schemeClr val="bg1"/>
              </a:solidFill>
              <a:cs typeface="B Homa" pitchFamily="2" charset="-78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7128610" y="-101224"/>
            <a:ext cx="2121694" cy="3530224"/>
            <a:chOff x="7128610" y="-101224"/>
            <a:chExt cx="2121694" cy="3530224"/>
          </a:xfrm>
        </p:grpSpPr>
        <p:sp>
          <p:nvSpPr>
            <p:cNvPr id="13" name="Isosceles Triangle 12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8"/>
          <p:cNvGrpSpPr/>
          <p:nvPr/>
        </p:nvGrpSpPr>
        <p:grpSpPr>
          <a:xfrm rot="10800000">
            <a:off x="-93322" y="3447518"/>
            <a:ext cx="2121694" cy="3530224"/>
            <a:chOff x="7128610" y="-101224"/>
            <a:chExt cx="2121694" cy="3530224"/>
          </a:xfrm>
        </p:grpSpPr>
        <p:sp>
          <p:nvSpPr>
            <p:cNvPr id="20" name="Isosceles Triangle 19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14400" y="2438400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طراح وب کسی است که وظیفه اصلی طراحی صفحات وب را برعهده دارد. طراحی وب، شامل مهارت‌های گوناگون و اصولی برای ایجاد و نگهداری صفحات وب می‌شود.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29000" y="4267200"/>
            <a:ext cx="2438400" cy="457200"/>
          </a:xfrm>
          <a:prstGeom prst="roundRect">
            <a:avLst/>
          </a:prstGeom>
          <a:solidFill>
            <a:srgbClr val="FFCC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rgbClr val="002060"/>
                </a:solidFill>
                <a:cs typeface="B Koodak" pitchFamily="2" charset="-78"/>
              </a:rPr>
              <a:t>ویژگی‌های شخصیتی</a:t>
            </a:r>
            <a:endParaRPr lang="en-US" sz="2000" dirty="0">
              <a:solidFill>
                <a:srgbClr val="002060"/>
              </a:solidFill>
              <a:cs typeface="B Koodak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45443" y="304800"/>
            <a:ext cx="85311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6000" dirty="0" smtClean="0">
                <a:solidFill>
                  <a:srgbClr val="61539D"/>
                </a:solidFill>
                <a:cs typeface="B Homa" pitchFamily="2" charset="-78"/>
              </a:rPr>
              <a:t>20</a:t>
            </a:r>
            <a:endParaRPr lang="en-US" sz="6000" dirty="0">
              <a:solidFill>
                <a:srgbClr val="61539D"/>
              </a:solidFill>
              <a:cs typeface="B Homa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minidars works\Axkade\Axkade541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763488"/>
            <a:ext cx="9144000" cy="6094512"/>
          </a:xfrm>
          <a:prstGeom prst="rect">
            <a:avLst/>
          </a:prstGeom>
          <a:noFill/>
        </p:spPr>
      </p:pic>
      <p:sp>
        <p:nvSpPr>
          <p:cNvPr id="67" name="Oval 66"/>
          <p:cNvSpPr/>
          <p:nvPr/>
        </p:nvSpPr>
        <p:spPr>
          <a:xfrm>
            <a:off x="2076448" y="3228976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B Homa" pitchFamily="2" charset="-78"/>
            </a:endParaRPr>
          </a:p>
        </p:txBody>
      </p:sp>
      <p:sp>
        <p:nvSpPr>
          <p:cNvPr id="66" name="Oval 65"/>
          <p:cNvSpPr/>
          <p:nvPr/>
        </p:nvSpPr>
        <p:spPr>
          <a:xfrm>
            <a:off x="2071688" y="2847976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B Homa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9144000" cy="1446550"/>
          </a:xfrm>
          <a:prstGeom prst="rect">
            <a:avLst/>
          </a:prstGeom>
          <a:solidFill>
            <a:srgbClr val="61539D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5400" b="1" dirty="0" smtClean="0">
                <a:solidFill>
                  <a:srgbClr val="FFFF00"/>
                </a:solidFill>
                <a:latin typeface="Adobe Arabic" pitchFamily="18" charset="-78"/>
                <a:cs typeface="B Titr" pitchFamily="2" charset="-78"/>
              </a:rPr>
              <a:t>20</a:t>
            </a:r>
            <a:r>
              <a:rPr lang="fa-IR" sz="3200" b="1" dirty="0" smtClean="0">
                <a:latin typeface="Adobe Arabic" pitchFamily="18" charset="-78"/>
                <a:cs typeface="Adobe Arabic" pitchFamily="18" charset="-78"/>
              </a:rPr>
              <a:t> </a:t>
            </a:r>
            <a:r>
              <a:rPr lang="fa-IR" sz="8800" b="1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گـزینه جذاب شغلی</a:t>
            </a:r>
          </a:p>
        </p:txBody>
      </p:sp>
      <p:sp>
        <p:nvSpPr>
          <p:cNvPr id="7" name="Oval 6"/>
          <p:cNvSpPr/>
          <p:nvPr/>
        </p:nvSpPr>
        <p:spPr>
          <a:xfrm>
            <a:off x="7162800" y="1752600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Homa" pitchFamily="2" charset="-78"/>
              </a:rPr>
              <a:t>1</a:t>
            </a:r>
            <a:endParaRPr lang="en-US" dirty="0">
              <a:cs typeface="B Homa" pitchFamily="2" charset="-78"/>
            </a:endParaRPr>
          </a:p>
        </p:txBody>
      </p:sp>
      <p:sp>
        <p:nvSpPr>
          <p:cNvPr id="8" name="Oval 7"/>
          <p:cNvSpPr/>
          <p:nvPr/>
        </p:nvSpPr>
        <p:spPr>
          <a:xfrm>
            <a:off x="7167560" y="2133600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Homa" pitchFamily="2" charset="-78"/>
              </a:rPr>
              <a:t>2</a:t>
            </a:r>
            <a:endParaRPr lang="en-US" dirty="0">
              <a:cs typeface="B Homa" pitchFamily="2" charset="-78"/>
            </a:endParaRPr>
          </a:p>
        </p:txBody>
      </p:sp>
      <p:sp>
        <p:nvSpPr>
          <p:cNvPr id="9" name="Oval 8"/>
          <p:cNvSpPr/>
          <p:nvPr/>
        </p:nvSpPr>
        <p:spPr>
          <a:xfrm>
            <a:off x="7167560" y="2514600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Homa" pitchFamily="2" charset="-78"/>
              </a:rPr>
              <a:t>3</a:t>
            </a:r>
            <a:endParaRPr lang="en-US" dirty="0">
              <a:cs typeface="B Homa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2600" y="171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برنامه‌نویس </a:t>
            </a:r>
            <a:r>
              <a:rPr lang="en-US" sz="1600" dirty="0" smtClean="0">
                <a:cs typeface="B Yekan" pitchFamily="2" charset="-78"/>
              </a:rPr>
              <a:t>APP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62600" y="2099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هـــکـــر اخـــلاقی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62600" y="2480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مـــدیــر رویــداد</a:t>
            </a:r>
            <a:endParaRPr lang="en-US" sz="1600" dirty="0">
              <a:cs typeface="B Yekan" pitchFamily="2" charset="-78"/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5562600" y="2861846"/>
            <a:ext cx="1919288" cy="338554"/>
            <a:chOff x="5486400" y="2861846"/>
            <a:chExt cx="1919288" cy="338554"/>
          </a:xfrm>
        </p:grpSpPr>
        <p:sp>
          <p:nvSpPr>
            <p:cNvPr id="10" name="Oval 9"/>
            <p:cNvSpPr/>
            <p:nvPr/>
          </p:nvSpPr>
          <p:spPr>
            <a:xfrm>
              <a:off x="7100888" y="2895600"/>
              <a:ext cx="304800" cy="304800"/>
            </a:xfrm>
            <a:prstGeom prst="ellipse">
              <a:avLst/>
            </a:prstGeom>
            <a:solidFill>
              <a:srgbClr val="61539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 smtClean="0">
                  <a:cs typeface="B Homa" pitchFamily="2" charset="-78"/>
                </a:rPr>
                <a:t>4</a:t>
              </a:r>
              <a:endParaRPr lang="en-US" dirty="0">
                <a:cs typeface="B Homa" pitchFamily="2" charset="-7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86400" y="286184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smtClean="0">
                  <a:cs typeface="B Yekan" pitchFamily="2" charset="-78"/>
                </a:rPr>
                <a:t>طـــــــــراح مـــــد</a:t>
              </a:r>
              <a:endParaRPr lang="en-US" sz="1600" dirty="0">
                <a:cs typeface="B Yekan" pitchFamily="2" charset="-78"/>
              </a:endParaRPr>
            </a:p>
          </p:txBody>
        </p:sp>
      </p:grpSp>
      <p:grpSp>
        <p:nvGrpSpPr>
          <p:cNvPr id="3" name="Group 15"/>
          <p:cNvGrpSpPr/>
          <p:nvPr/>
        </p:nvGrpSpPr>
        <p:grpSpPr>
          <a:xfrm>
            <a:off x="5562600" y="3242846"/>
            <a:ext cx="1919288" cy="338554"/>
            <a:chOff x="5486400" y="2861846"/>
            <a:chExt cx="1919288" cy="338554"/>
          </a:xfrm>
        </p:grpSpPr>
        <p:sp>
          <p:nvSpPr>
            <p:cNvPr id="17" name="Oval 16"/>
            <p:cNvSpPr/>
            <p:nvPr/>
          </p:nvSpPr>
          <p:spPr>
            <a:xfrm>
              <a:off x="7100888" y="2895600"/>
              <a:ext cx="304800" cy="304800"/>
            </a:xfrm>
            <a:prstGeom prst="ellipse">
              <a:avLst/>
            </a:prstGeom>
            <a:solidFill>
              <a:srgbClr val="61539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 smtClean="0">
                  <a:cs typeface="B Homa" pitchFamily="2" charset="-78"/>
                </a:rPr>
                <a:t>5</a:t>
              </a:r>
              <a:endParaRPr lang="en-US" dirty="0">
                <a:cs typeface="B Homa" pitchFamily="2" charset="-78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486400" y="286184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smtClean="0">
                  <a:cs typeface="B Yekan" pitchFamily="2" charset="-78"/>
                </a:rPr>
                <a:t>آرایــش‌گــر غــذا</a:t>
              </a:r>
              <a:endParaRPr lang="en-US" sz="1600" dirty="0">
                <a:cs typeface="B Yekan" pitchFamily="2" charset="-78"/>
              </a:endParaRPr>
            </a:p>
          </p:txBody>
        </p:sp>
      </p:grpSp>
      <p:sp>
        <p:nvSpPr>
          <p:cNvPr id="19" name="Oval 18"/>
          <p:cNvSpPr/>
          <p:nvPr/>
        </p:nvSpPr>
        <p:spPr>
          <a:xfrm>
            <a:off x="5436616" y="1752600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Homa" pitchFamily="2" charset="-78"/>
              </a:rPr>
              <a:t>6</a:t>
            </a:r>
            <a:endParaRPr lang="en-US" dirty="0">
              <a:cs typeface="B Homa" pitchFamily="2" charset="-78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5441376" y="2133600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Homa" pitchFamily="2" charset="-78"/>
              </a:rPr>
              <a:t>7</a:t>
            </a:r>
            <a:endParaRPr lang="en-US" dirty="0">
              <a:cs typeface="B Homa" pitchFamily="2" charset="-78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5441376" y="2514600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dirty="0" smtClean="0">
                <a:cs typeface="B Homa" pitchFamily="2" charset="-78"/>
              </a:rPr>
              <a:t>8</a:t>
            </a:r>
            <a:endParaRPr lang="en-US" dirty="0">
              <a:cs typeface="B Homa" pitchFamily="2" charset="-7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36416" y="1718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طـــراح گـرافیــک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36416" y="2099846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مشاور تعـطــیـلات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33800" y="2480846"/>
            <a:ext cx="172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بازاریابی دیجیتال</a:t>
            </a:r>
            <a:endParaRPr lang="en-US" sz="1600" dirty="0">
              <a:cs typeface="B Yekan" pitchFamily="2" charset="-78"/>
            </a:endParaRPr>
          </a:p>
        </p:txBody>
      </p:sp>
      <p:grpSp>
        <p:nvGrpSpPr>
          <p:cNvPr id="4" name="Group 24"/>
          <p:cNvGrpSpPr/>
          <p:nvPr/>
        </p:nvGrpSpPr>
        <p:grpSpPr>
          <a:xfrm>
            <a:off x="3836416" y="2861846"/>
            <a:ext cx="1919288" cy="338554"/>
            <a:chOff x="5486400" y="2861846"/>
            <a:chExt cx="1919288" cy="338554"/>
          </a:xfrm>
        </p:grpSpPr>
        <p:sp>
          <p:nvSpPr>
            <p:cNvPr id="26" name="Oval 25"/>
            <p:cNvSpPr/>
            <p:nvPr/>
          </p:nvSpPr>
          <p:spPr>
            <a:xfrm>
              <a:off x="7100888" y="2895600"/>
              <a:ext cx="304800" cy="304800"/>
            </a:xfrm>
            <a:prstGeom prst="ellipse">
              <a:avLst/>
            </a:prstGeom>
            <a:solidFill>
              <a:srgbClr val="61539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a-IR" dirty="0" smtClean="0">
                  <a:cs typeface="B Homa" pitchFamily="2" charset="-78"/>
                </a:rPr>
                <a:t>9</a:t>
              </a:r>
              <a:endParaRPr lang="en-US" dirty="0">
                <a:cs typeface="B Homa" pitchFamily="2" charset="-78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86400" y="286184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smtClean="0">
                  <a:cs typeface="B Yekan" pitchFamily="2" charset="-78"/>
                </a:rPr>
                <a:t>متــخـصــص داده</a:t>
              </a:r>
              <a:endParaRPr lang="en-US" sz="1600" dirty="0">
                <a:cs typeface="B Yekan" pitchFamily="2" charset="-78"/>
              </a:endParaRPr>
            </a:p>
          </p:txBody>
        </p:sp>
      </p:grpSp>
      <p:grpSp>
        <p:nvGrpSpPr>
          <p:cNvPr id="6" name="Group 27"/>
          <p:cNvGrpSpPr/>
          <p:nvPr/>
        </p:nvGrpSpPr>
        <p:grpSpPr>
          <a:xfrm>
            <a:off x="3836416" y="3242846"/>
            <a:ext cx="1919288" cy="338554"/>
            <a:chOff x="5486400" y="2861846"/>
            <a:chExt cx="1919288" cy="338554"/>
          </a:xfrm>
        </p:grpSpPr>
        <p:sp>
          <p:nvSpPr>
            <p:cNvPr id="29" name="Oval 28"/>
            <p:cNvSpPr/>
            <p:nvPr/>
          </p:nvSpPr>
          <p:spPr>
            <a:xfrm>
              <a:off x="7100888" y="2895600"/>
              <a:ext cx="304800" cy="304800"/>
            </a:xfrm>
            <a:prstGeom prst="ellipse">
              <a:avLst/>
            </a:prstGeom>
            <a:solidFill>
              <a:srgbClr val="61539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B Homa" pitchFamily="2" charset="-78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486400" y="286184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smtClean="0">
                  <a:cs typeface="B Yekan" pitchFamily="2" charset="-78"/>
                </a:rPr>
                <a:t>روزنــــامه‌نـــگــار</a:t>
              </a:r>
              <a:endParaRPr lang="en-US" sz="1600" dirty="0">
                <a:cs typeface="B Yekan" pitchFamily="2" charset="-78"/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3734568" y="1710154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B Homa" pitchFamily="2" charset="-78"/>
            </a:endParaRPr>
          </a:p>
        </p:txBody>
      </p:sp>
      <p:sp>
        <p:nvSpPr>
          <p:cNvPr id="32" name="Oval 31"/>
          <p:cNvSpPr/>
          <p:nvPr/>
        </p:nvSpPr>
        <p:spPr>
          <a:xfrm>
            <a:off x="3739328" y="2091154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B Homa" pitchFamily="2" charset="-78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739328" y="2472154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B Homa" pitchFamily="2" charset="-78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34368" y="1676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مـــدیــر بــرنــد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34368" y="2057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خــــبـــــرخــوان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134368" y="24384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عــــــــکـــــــاس</a:t>
            </a:r>
            <a:endParaRPr lang="en-US" sz="1600" dirty="0">
              <a:cs typeface="B Yekan" pitchFamily="2" charset="-78"/>
            </a:endParaRPr>
          </a:p>
        </p:txBody>
      </p:sp>
      <p:grpSp>
        <p:nvGrpSpPr>
          <p:cNvPr id="15" name="Group 36"/>
          <p:cNvGrpSpPr/>
          <p:nvPr/>
        </p:nvGrpSpPr>
        <p:grpSpPr>
          <a:xfrm>
            <a:off x="2134368" y="2819400"/>
            <a:ext cx="1919288" cy="338554"/>
            <a:chOff x="5486400" y="2861846"/>
            <a:chExt cx="1919288" cy="338554"/>
          </a:xfrm>
        </p:grpSpPr>
        <p:sp>
          <p:nvSpPr>
            <p:cNvPr id="38" name="Oval 37"/>
            <p:cNvSpPr/>
            <p:nvPr/>
          </p:nvSpPr>
          <p:spPr>
            <a:xfrm>
              <a:off x="7100888" y="2895600"/>
              <a:ext cx="304800" cy="304800"/>
            </a:xfrm>
            <a:prstGeom prst="ellipse">
              <a:avLst/>
            </a:prstGeom>
            <a:solidFill>
              <a:srgbClr val="61539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B Homa" pitchFamily="2" charset="-78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486400" y="286184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smtClean="0">
                  <a:cs typeface="B Yekan" pitchFamily="2" charset="-78"/>
                </a:rPr>
                <a:t>عـــکاس خـبـری</a:t>
              </a:r>
              <a:endParaRPr lang="en-US" sz="1600" dirty="0">
                <a:cs typeface="B Yekan" pitchFamily="2" charset="-78"/>
              </a:endParaRPr>
            </a:p>
          </p:txBody>
        </p:sp>
      </p:grpSp>
      <p:grpSp>
        <p:nvGrpSpPr>
          <p:cNvPr id="16" name="Group 39"/>
          <p:cNvGrpSpPr/>
          <p:nvPr/>
        </p:nvGrpSpPr>
        <p:grpSpPr>
          <a:xfrm>
            <a:off x="2134368" y="3200400"/>
            <a:ext cx="1919288" cy="338554"/>
            <a:chOff x="5486400" y="2861846"/>
            <a:chExt cx="1919288" cy="338554"/>
          </a:xfrm>
        </p:grpSpPr>
        <p:sp>
          <p:nvSpPr>
            <p:cNvPr id="41" name="Oval 40"/>
            <p:cNvSpPr/>
            <p:nvPr/>
          </p:nvSpPr>
          <p:spPr>
            <a:xfrm>
              <a:off x="7100888" y="2895600"/>
              <a:ext cx="304800" cy="304800"/>
            </a:xfrm>
            <a:prstGeom prst="ellipse">
              <a:avLst/>
            </a:prstGeom>
            <a:solidFill>
              <a:srgbClr val="61539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cs typeface="B Homa" pitchFamily="2" charset="-78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86400" y="286184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/>
              <a:r>
                <a:rPr lang="fa-IR" sz="1600" dirty="0" smtClean="0">
                  <a:cs typeface="B Yekan" pitchFamily="2" charset="-78"/>
                </a:rPr>
                <a:t>تحلیل‌گر کیفیت</a:t>
              </a:r>
              <a:endParaRPr lang="en-US" sz="1600" dirty="0">
                <a:cs typeface="B Yekan" pitchFamily="2" charset="-78"/>
              </a:endParaRPr>
            </a:p>
          </p:txBody>
        </p:sp>
      </p:grpSp>
      <p:sp>
        <p:nvSpPr>
          <p:cNvPr id="43" name="Oval 42"/>
          <p:cNvSpPr/>
          <p:nvPr/>
        </p:nvSpPr>
        <p:spPr>
          <a:xfrm>
            <a:off x="2049351" y="1710154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B Homa" pitchFamily="2" charset="-78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2054111" y="2091154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B Homa" pitchFamily="2" charset="-78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054111" y="2472154"/>
            <a:ext cx="304800" cy="304800"/>
          </a:xfrm>
          <a:prstGeom prst="ellipse">
            <a:avLst/>
          </a:prstGeom>
          <a:solidFill>
            <a:srgbClr val="61539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B Homa" pitchFamily="2" charset="-78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0" y="1676400"/>
            <a:ext cx="2049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مـــدیــر خـــرده‌فــروش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0" y="205740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مدیررسانه‌های اجتماعی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0" y="2438400"/>
            <a:ext cx="20493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مـــدیــــر گـــردشـگـری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2722" y="2819400"/>
            <a:ext cx="1974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طــراحــی تجربه‌کـاربـری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722" y="3200400"/>
            <a:ext cx="1974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600" dirty="0" smtClean="0">
                <a:cs typeface="B Yekan" pitchFamily="2" charset="-78"/>
              </a:rPr>
              <a:t>طـــــــــــــــــــــــراح وب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436616" y="3244334"/>
            <a:ext cx="354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Homa" pitchFamily="2" charset="-78"/>
              </a:rPr>
              <a:t>10</a:t>
            </a:r>
            <a:endParaRPr lang="en-US" dirty="0">
              <a:solidFill>
                <a:schemeClr val="bg1"/>
              </a:solidFill>
              <a:cs typeface="B Homa" pitchFamily="2" charset="-78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3734707" y="1673780"/>
            <a:ext cx="325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Homa" pitchFamily="2" charset="-78"/>
              </a:rPr>
              <a:t>11</a:t>
            </a:r>
            <a:endParaRPr lang="en-US" dirty="0">
              <a:solidFill>
                <a:schemeClr val="bg1"/>
              </a:solidFill>
              <a:cs typeface="B Homa" pitchFamily="2" charset="-78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719478" y="2052640"/>
            <a:ext cx="35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Homa" pitchFamily="2" charset="-78"/>
              </a:rPr>
              <a:t>12</a:t>
            </a:r>
            <a:endParaRPr lang="en-US" dirty="0">
              <a:solidFill>
                <a:schemeClr val="bg1"/>
              </a:solidFill>
              <a:cs typeface="B Homa" pitchFamily="2" charset="-78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693830" y="2435780"/>
            <a:ext cx="407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Homa" pitchFamily="2" charset="-78"/>
              </a:rPr>
              <a:t>13</a:t>
            </a:r>
            <a:endParaRPr lang="en-US" dirty="0">
              <a:solidFill>
                <a:schemeClr val="bg1"/>
              </a:solidFill>
              <a:cs typeface="B Homa" pitchFamily="2" charset="-78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708920" y="2831068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Homa" pitchFamily="2" charset="-78"/>
              </a:rPr>
              <a:t>14</a:t>
            </a:r>
            <a:endParaRPr lang="en-US" dirty="0">
              <a:solidFill>
                <a:schemeClr val="bg1"/>
              </a:solidFill>
              <a:cs typeface="B Homa" pitchFamily="2" charset="-78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708224" y="3197780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Homa" pitchFamily="2" charset="-78"/>
              </a:rPr>
              <a:t>15</a:t>
            </a:r>
            <a:endParaRPr lang="en-US" dirty="0">
              <a:solidFill>
                <a:schemeClr val="bg1"/>
              </a:solidFill>
              <a:cs typeface="B Homa" pitchFamily="2" charset="-78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016015" y="167640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Homa" pitchFamily="2" charset="-78"/>
              </a:rPr>
              <a:t>16</a:t>
            </a:r>
            <a:endParaRPr lang="en-US" dirty="0">
              <a:solidFill>
                <a:schemeClr val="bg1"/>
              </a:solidFill>
              <a:cs typeface="B Homa" pitchFamily="2" charset="-78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992910" y="2057400"/>
            <a:ext cx="410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Homa" pitchFamily="2" charset="-78"/>
              </a:rPr>
              <a:t>17</a:t>
            </a:r>
            <a:endParaRPr lang="en-US" dirty="0">
              <a:solidFill>
                <a:schemeClr val="bg1"/>
              </a:solidFill>
              <a:cs typeface="B Homa" pitchFamily="2" charset="-78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2009776" y="2435780"/>
            <a:ext cx="409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Homa" pitchFamily="2" charset="-78"/>
              </a:rPr>
              <a:t>18</a:t>
            </a:r>
            <a:endParaRPr lang="en-US" dirty="0">
              <a:solidFill>
                <a:schemeClr val="bg1"/>
              </a:solidFill>
              <a:cs typeface="B Homa" pitchFamily="2" charset="-78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024064" y="2816780"/>
            <a:ext cx="367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Homa" pitchFamily="2" charset="-78"/>
              </a:rPr>
              <a:t>19</a:t>
            </a:r>
            <a:endParaRPr lang="en-US" dirty="0">
              <a:solidFill>
                <a:schemeClr val="bg1"/>
              </a:solidFill>
              <a:cs typeface="B Homa" pitchFamily="2" charset="-78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2057400" y="3197780"/>
            <a:ext cx="38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Homa" pitchFamily="2" charset="-78"/>
              </a:rPr>
              <a:t>20</a:t>
            </a:r>
            <a:endParaRPr lang="en-US" dirty="0">
              <a:solidFill>
                <a:schemeClr val="bg1"/>
              </a:solidFill>
              <a:cs typeface="B Homa" pitchFamily="2" charset="-78"/>
            </a:endParaRPr>
          </a:p>
        </p:txBody>
      </p:sp>
      <p:pic>
        <p:nvPicPr>
          <p:cNvPr id="68" name="Picture 2" descr="F:\nasseri\kareer works\booom\booom\images\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5181600"/>
            <a:ext cx="2209800" cy="1517894"/>
          </a:xfrm>
          <a:prstGeom prst="rect">
            <a:avLst/>
          </a:prstGeom>
          <a:noFill/>
        </p:spPr>
      </p:pic>
      <p:sp>
        <p:nvSpPr>
          <p:cNvPr id="69" name="TextBox 68"/>
          <p:cNvSpPr txBox="1"/>
          <p:nvPr/>
        </p:nvSpPr>
        <p:spPr>
          <a:xfrm>
            <a:off x="609600" y="5355848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5"/>
              </a:rPr>
              <a:t>www.kareer.ir</a:t>
            </a:r>
            <a:endParaRPr lang="en-US" sz="3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676400" y="5983069"/>
            <a:ext cx="259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با عضویت در خبرنامه کارییر از مطالب بعدی خبردار شوید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-76200" y="3962400"/>
            <a:ext cx="26856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 smtClean="0">
                <a:solidFill>
                  <a:schemeClr val="bg1"/>
                </a:solidFill>
                <a:cs typeface="B Yekan" pitchFamily="2" charset="-78"/>
              </a:rPr>
              <a:t>با الهام </a:t>
            </a:r>
            <a:r>
              <a:rPr lang="fa-IR" sz="1600" dirty="0" smtClean="0">
                <a:solidFill>
                  <a:schemeClr val="bg1"/>
                </a:solidFill>
                <a:cs typeface="B Yekan" pitchFamily="2" charset="-78"/>
              </a:rPr>
              <a:t>از   </a:t>
            </a:r>
            <a:r>
              <a:rPr lang="en-US" sz="1600" dirty="0" smtClean="0">
                <a:solidFill>
                  <a:schemeClr val="bg1"/>
                </a:solidFill>
                <a:cs typeface="B Yekan" pitchFamily="2" charset="-78"/>
              </a:rPr>
              <a:t> www.inspiria.net.in</a:t>
            </a:r>
            <a:endParaRPr lang="en-US" sz="16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minidars works\Axkade\Bruno-Yahoo-Mojit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438400" y="457200"/>
            <a:ext cx="67056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خیلی از برنامه‌نویس‌ها، برنامه‌نویسی می‌کنند نه به خاطر</a:t>
            </a: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 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05000" y="1066800"/>
            <a:ext cx="72390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حقوقی که می‌گیرند یا به خاطر ارجی که جامعه برای آنها می‌گذارد</a:t>
            </a: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 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76400" y="1676400"/>
            <a:ext cx="74676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بلکه به این خاطر که برنامه‌نویسی کار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لذت‌بخش</a:t>
            </a: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و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مفرحی</a:t>
            </a: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است.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286000" y="4495800"/>
            <a:ext cx="4800600" cy="2133600"/>
          </a:xfrm>
          <a:prstGeom prst="roundRect">
            <a:avLst>
              <a:gd name="adj" fmla="val 8065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612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1"/>
            <a:endParaRPr lang="fa-IR" sz="1400" dirty="0" smtClean="0">
              <a:solidFill>
                <a:schemeClr val="tx1"/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مهارت‌های منطقی</a:t>
            </a:r>
            <a:endParaRPr lang="en-US" dirty="0" smtClean="0">
              <a:solidFill>
                <a:schemeClr val="tx1"/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انگیزش بالا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کنجکاوی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انعطاف‌پذیری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کیفیت‌گرا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پایبند به استانداردهای حرفه‌ای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28600"/>
            <a:ext cx="990600" cy="1066800"/>
          </a:xfrm>
          <a:prstGeom prst="ellipse">
            <a:avLst/>
          </a:prstGeom>
          <a:solidFill>
            <a:srgbClr val="FFFF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solidFill>
                  <a:srgbClr val="61539D"/>
                </a:solidFill>
                <a:cs typeface="B Homa" pitchFamily="2" charset="-78"/>
              </a:rPr>
              <a:t>1</a:t>
            </a:r>
            <a:endParaRPr lang="en-US" sz="6600" dirty="0">
              <a:solidFill>
                <a:srgbClr val="61539D"/>
              </a:solidFill>
              <a:cs typeface="B Homa" pitchFamily="2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0800000">
            <a:off x="2514600" y="2209800"/>
            <a:ext cx="4191000" cy="0"/>
          </a:xfrm>
          <a:prstGeom prst="line">
            <a:avLst/>
          </a:prstGeom>
          <a:ln w="28575" cmpd="thickThin">
            <a:solidFill>
              <a:srgbClr val="FFFF00"/>
            </a:solidFill>
            <a:prstDash val="dash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86000" y="13716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bg1"/>
                </a:solidFill>
                <a:cs typeface="B Homa" pitchFamily="2" charset="-78"/>
              </a:rPr>
              <a:t>برنامه‌نویس </a:t>
            </a:r>
            <a:r>
              <a:rPr lang="en-US" sz="5400" dirty="0" smtClean="0">
                <a:solidFill>
                  <a:schemeClr val="bg1"/>
                </a:solidFill>
                <a:cs typeface="B Homa" pitchFamily="2" charset="-78"/>
              </a:rPr>
              <a:t>APP</a:t>
            </a:r>
            <a:endParaRPr lang="en-US" sz="5400" dirty="0">
              <a:solidFill>
                <a:schemeClr val="bg1"/>
              </a:solidFill>
              <a:cs typeface="B Homa" pitchFamily="2" charset="-78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128610" y="-101224"/>
            <a:ext cx="2121694" cy="3530224"/>
            <a:chOff x="7128610" y="-101224"/>
            <a:chExt cx="2121694" cy="3530224"/>
          </a:xfrm>
        </p:grpSpPr>
        <p:sp>
          <p:nvSpPr>
            <p:cNvPr id="13" name="Isosceles Triangle 12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 rot="10800000">
            <a:off x="-93322" y="3447518"/>
            <a:ext cx="2121694" cy="3530224"/>
            <a:chOff x="7128610" y="-101224"/>
            <a:chExt cx="2121694" cy="3530224"/>
          </a:xfrm>
        </p:grpSpPr>
        <p:sp>
          <p:nvSpPr>
            <p:cNvPr id="20" name="Isosceles Triangle 19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14400" y="2438400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 برنامه‌نویس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App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موبایل، کسی است که با ارائه کارکردهای جدید دستگاه‌های همراه به مردم سر و کار دارد. </a:t>
            </a: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کار آنها شامل پژوهش، طراحی، پیاده‌سازی و </a:t>
            </a: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تست برنامه می‌شود.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29000" y="4267200"/>
            <a:ext cx="2438400" cy="457200"/>
          </a:xfrm>
          <a:prstGeom prst="roundRect">
            <a:avLst/>
          </a:prstGeom>
          <a:solidFill>
            <a:srgbClr val="FFCC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rgbClr val="002060"/>
                </a:solidFill>
                <a:cs typeface="B Koodak" pitchFamily="2" charset="-78"/>
              </a:rPr>
              <a:t>ویژگی‌های شخصیتی</a:t>
            </a:r>
            <a:endParaRPr lang="en-US" sz="2000" dirty="0">
              <a:solidFill>
                <a:srgbClr val="002060"/>
              </a:solidFill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minidars works\pics\faq-banner.png"/>
          <p:cNvPicPr>
            <a:picLocks noChangeAspect="1" noChangeArrowheads="1"/>
          </p:cNvPicPr>
          <p:nvPr/>
        </p:nvPicPr>
        <p:blipFill>
          <a:blip r:embed="rId2" cstate="print"/>
          <a:srcRect l="13415" r="1950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743200" y="833735"/>
            <a:ext cx="6400800" cy="523220"/>
          </a:xfrm>
          <a:prstGeom prst="rect">
            <a:avLst/>
          </a:prstGeom>
          <a:solidFill>
            <a:srgbClr val="61539D"/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هدف اصلی من از هک کردن ارضای </a:t>
            </a:r>
            <a:r>
              <a:rPr lang="fa-IR" sz="2800" dirty="0" smtClean="0">
                <a:solidFill>
                  <a:srgbClr val="FFFF00"/>
                </a:solidFill>
                <a:latin typeface="Data Transfer" pitchFamily="2" charset="0"/>
                <a:cs typeface="Dast Nevis" pitchFamily="66" charset="-78"/>
              </a:rPr>
              <a:t>کنجکاوی ذهنی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و</a:t>
            </a: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9200" y="1443335"/>
            <a:ext cx="4114800" cy="523220"/>
          </a:xfrm>
          <a:prstGeom prst="rect">
            <a:avLst/>
          </a:prstGeom>
          <a:solidFill>
            <a:srgbClr val="61539D"/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فتنه‌انگیزی از راه </a:t>
            </a:r>
            <a:r>
              <a:rPr lang="fa-IR" sz="2800" dirty="0" smtClean="0">
                <a:solidFill>
                  <a:srgbClr val="FFFF00"/>
                </a:solidFill>
                <a:latin typeface="Data Transfer" pitchFamily="2" charset="0"/>
                <a:cs typeface="Dast Nevis" pitchFamily="66" charset="-78"/>
              </a:rPr>
              <a:t>ماجراجویی</a:t>
            </a: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است.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ounded Rectangle 28"/>
          <p:cNvSpPr/>
          <p:nvPr/>
        </p:nvSpPr>
        <p:spPr>
          <a:xfrm>
            <a:off x="2286000" y="4495800"/>
            <a:ext cx="4800600" cy="2133600"/>
          </a:xfrm>
          <a:prstGeom prst="roundRect">
            <a:avLst>
              <a:gd name="adj" fmla="val 8065"/>
            </a:avLst>
          </a:prstGeom>
          <a:solidFill>
            <a:schemeClr val="bg1"/>
          </a:solidFill>
          <a:ln>
            <a:noFill/>
          </a:ln>
          <a:effectLst>
            <a:outerShdw blurRad="228600" dist="50800" dir="6120000" sx="106000" sy="106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rtl="1"/>
            <a:endParaRPr lang="fa-IR" sz="1400" dirty="0" smtClean="0">
              <a:solidFill>
                <a:schemeClr val="tx1"/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کنجکاوی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مهارت‌های منطق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صبر و حوصله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توانایی در تمرکز ذهنی بالا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علاقه‌مند به چالش</a:t>
            </a:r>
          </a:p>
          <a:p>
            <a:pPr algn="ctr" rtl="1"/>
            <a:r>
              <a:rPr lang="fa-IR" dirty="0" smtClean="0">
                <a:solidFill>
                  <a:schemeClr val="tx1"/>
                </a:solidFill>
                <a:cs typeface="B Yekan" pitchFamily="2" charset="-78"/>
              </a:rPr>
              <a:t>گیک بودن </a:t>
            </a:r>
          </a:p>
        </p:txBody>
      </p:sp>
      <p:sp>
        <p:nvSpPr>
          <p:cNvPr id="4" name="Oval 3"/>
          <p:cNvSpPr/>
          <p:nvPr/>
        </p:nvSpPr>
        <p:spPr>
          <a:xfrm>
            <a:off x="4038600" y="228600"/>
            <a:ext cx="990600" cy="1066800"/>
          </a:xfrm>
          <a:prstGeom prst="ellipse">
            <a:avLst/>
          </a:prstGeom>
          <a:solidFill>
            <a:srgbClr val="FFFF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6600" dirty="0" smtClean="0">
                <a:solidFill>
                  <a:srgbClr val="61539D"/>
                </a:solidFill>
                <a:cs typeface="B Homa" pitchFamily="2" charset="-78"/>
              </a:rPr>
              <a:t>2</a:t>
            </a:r>
            <a:endParaRPr lang="en-US" sz="6600" dirty="0">
              <a:solidFill>
                <a:srgbClr val="61539D"/>
              </a:solidFill>
              <a:cs typeface="B Homa" pitchFamily="2" charset="-78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10800000">
            <a:off x="2514600" y="2209800"/>
            <a:ext cx="4191000" cy="0"/>
          </a:xfrm>
          <a:prstGeom prst="line">
            <a:avLst/>
          </a:prstGeom>
          <a:ln w="28575" cmpd="thickThin">
            <a:solidFill>
              <a:srgbClr val="FFFF00"/>
            </a:solidFill>
            <a:prstDash val="dashDot"/>
            <a:headEnd type="none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09800" y="1371600"/>
            <a:ext cx="457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bg1"/>
                </a:solidFill>
                <a:cs typeface="B Homa" pitchFamily="2" charset="-78"/>
              </a:rPr>
              <a:t>هکر اخلاقی</a:t>
            </a:r>
            <a:endParaRPr lang="en-US" sz="5400" dirty="0">
              <a:solidFill>
                <a:schemeClr val="bg1"/>
              </a:solidFill>
              <a:cs typeface="B Homa" pitchFamily="2" charset="-78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7128610" y="-101224"/>
            <a:ext cx="2121694" cy="3530224"/>
            <a:chOff x="7128610" y="-101224"/>
            <a:chExt cx="2121694" cy="3530224"/>
          </a:xfrm>
        </p:grpSpPr>
        <p:sp>
          <p:nvSpPr>
            <p:cNvPr id="13" name="Isosceles Triangle 12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18"/>
          <p:cNvGrpSpPr/>
          <p:nvPr/>
        </p:nvGrpSpPr>
        <p:grpSpPr>
          <a:xfrm rot="10800000">
            <a:off x="-93322" y="3447518"/>
            <a:ext cx="2121694" cy="3530224"/>
            <a:chOff x="7128610" y="-101224"/>
            <a:chExt cx="2121694" cy="3530224"/>
          </a:xfrm>
        </p:grpSpPr>
        <p:sp>
          <p:nvSpPr>
            <p:cNvPr id="20" name="Isosceles Triangle 19"/>
            <p:cNvSpPr/>
            <p:nvPr/>
          </p:nvSpPr>
          <p:spPr>
            <a:xfrm rot="464712">
              <a:off x="7650104" y="-101224"/>
              <a:ext cx="1600200" cy="1447800"/>
            </a:xfrm>
            <a:prstGeom prst="triangle">
              <a:avLst>
                <a:gd name="adj" fmla="val 87362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20"/>
            <p:cNvSpPr/>
            <p:nvPr/>
          </p:nvSpPr>
          <p:spPr>
            <a:xfrm rot="19413415">
              <a:off x="7677847" y="812742"/>
              <a:ext cx="1255906" cy="1121318"/>
            </a:xfrm>
            <a:prstGeom prst="triangle">
              <a:avLst>
                <a:gd name="adj" fmla="val 8406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Isosceles Triangle 21"/>
            <p:cNvSpPr/>
            <p:nvPr/>
          </p:nvSpPr>
          <p:spPr>
            <a:xfrm rot="16200000">
              <a:off x="7658100" y="1943100"/>
              <a:ext cx="1981200" cy="990600"/>
            </a:xfrm>
            <a:prstGeom prst="triangle">
              <a:avLst>
                <a:gd name="adj" fmla="val 6185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Isosceles Triangle 22"/>
            <p:cNvSpPr/>
            <p:nvPr/>
          </p:nvSpPr>
          <p:spPr>
            <a:xfrm rot="19301009">
              <a:off x="7128610" y="-1138"/>
              <a:ext cx="1983804" cy="695948"/>
            </a:xfrm>
            <a:prstGeom prst="triangle">
              <a:avLst>
                <a:gd name="adj" fmla="val 5477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914400" y="2438400"/>
            <a:ext cx="7239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 هکر اخلاقی یک متخصص کامپیوتر و شبکه است </a:t>
            </a: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که از طرف صاحبان یک سیستم اطلاعاتی به آن حمله می‌کند</a:t>
            </a: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تا با تلاش برای نفوذ به آن، ضعف‌های امنیتی برای جلوگیری از </a:t>
            </a: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ورود هکرهای خرابکار شناسایی شوند.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3429000" y="4267200"/>
            <a:ext cx="2438400" cy="457200"/>
          </a:xfrm>
          <a:prstGeom prst="roundRect">
            <a:avLst/>
          </a:prstGeom>
          <a:solidFill>
            <a:srgbClr val="FFCC6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000" dirty="0" smtClean="0">
                <a:solidFill>
                  <a:srgbClr val="002060"/>
                </a:solidFill>
                <a:cs typeface="B Koodak" pitchFamily="2" charset="-78"/>
              </a:rPr>
              <a:t>ویژگی‌های شخصیتی</a:t>
            </a:r>
            <a:endParaRPr lang="en-US" sz="2000" dirty="0">
              <a:solidFill>
                <a:srgbClr val="002060"/>
              </a:solidFill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minidars works\pics\78634307.jpg"/>
          <p:cNvPicPr>
            <a:picLocks noChangeAspect="1" noChangeArrowheads="1"/>
          </p:cNvPicPr>
          <p:nvPr/>
        </p:nvPicPr>
        <p:blipFill>
          <a:blip r:embed="rId2" cstate="print"/>
          <a:srcRect r="11123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676400" y="3429000"/>
            <a:ext cx="74676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مدیریت یک رویداد شامل مجموعه‌ای از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کارهای سخت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است.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4034135"/>
            <a:ext cx="7924800" cy="523220"/>
          </a:xfrm>
          <a:prstGeom prst="rect">
            <a:avLst/>
          </a:prstGeom>
          <a:solidFill>
            <a:srgbClr val="61539D">
              <a:alpha val="69804"/>
            </a:srgbClr>
          </a:solidFill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شما باید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خلاق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و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تطبیق‌پذیر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بوده و </a:t>
            </a:r>
            <a:r>
              <a:rPr lang="fa-IR" sz="2800" dirty="0" smtClean="0">
                <a:solidFill>
                  <a:srgbClr val="FFFF00"/>
                </a:solidFill>
                <a:cs typeface="Dast Nevis" pitchFamily="66" charset="-78"/>
              </a:rPr>
              <a:t>ارتباطات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زیادی داشته باشید.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1742</Words>
  <Application>Microsoft Office PowerPoint</Application>
  <PresentationFormat>On-screen Show (4:3)</PresentationFormat>
  <Paragraphs>372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mahdi</cp:lastModifiedBy>
  <cp:revision>57</cp:revision>
  <dcterms:created xsi:type="dcterms:W3CDTF">2006-08-16T00:00:00Z</dcterms:created>
  <dcterms:modified xsi:type="dcterms:W3CDTF">2014-09-02T11:20:02Z</dcterms:modified>
</cp:coreProperties>
</file>